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24" r:id="rId15"/>
    <p:sldId id="284" r:id="rId16"/>
    <p:sldId id="285" r:id="rId17"/>
    <p:sldId id="286" r:id="rId18"/>
    <p:sldId id="287" r:id="rId19"/>
    <p:sldId id="288" r:id="rId20"/>
    <p:sldId id="325" r:id="rId21"/>
    <p:sldId id="278" r:id="rId22"/>
    <p:sldId id="326" r:id="rId23"/>
    <p:sldId id="327" r:id="rId24"/>
    <p:sldId id="328" r:id="rId25"/>
    <p:sldId id="274" r:id="rId26"/>
    <p:sldId id="275" r:id="rId27"/>
    <p:sldId id="276" r:id="rId28"/>
    <p:sldId id="277" r:id="rId29"/>
    <p:sldId id="280" r:id="rId30"/>
    <p:sldId id="282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5683-2AC8-4BA6-925B-D83E905C6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CDE7DA-A80F-4E61-9DF6-0EEAAA710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98124-2B94-4463-A0BB-E5BF093D9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CA0274-1C3F-4D3C-BC99-3422EBBD5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4D0A6-3E51-4E59-B746-D24073DA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3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702EC-BD39-4734-BD48-65FBC729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E9B8C-57BC-45EA-95B4-5E8D74F36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36DA4-3D4D-45BF-ABF9-EF5D5105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9A9E5-2E89-4642-9DDD-00DEB872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5127-81AD-4650-9FAE-453571B12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73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109AAE-76DF-4EDB-AEA1-2BAC6368C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C4E74-EF2C-4B8F-ABA2-23F87B09E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DCF6B-1122-4868-918E-02D976534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AB294-AC35-42BB-8F0A-80A09625A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CD70D-1C08-4FA9-B2B7-F9F575D6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2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54816-572C-4D07-BDB8-E51965B04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1EEAF-F1D0-4B17-9667-5914EE91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D71A5-64C0-4FAC-9F19-2FAC91B47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D455B-DD20-4EFB-8F53-06561097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B99E-5976-4720-B689-74439188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61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F2BF8-6DC1-4041-9C3E-3833C52A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F831C-F7D8-4C07-8E27-C85EADACF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C0332-5BB2-4382-A8F4-AF0685F0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DF55-0049-4407-B475-3387D611D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89FBC-E423-47B3-8784-7803546F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0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8DF5-8284-4719-BD45-336A48B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7F4BF-25EA-4C06-8877-4BD85F4C3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E4A24-F2C7-4567-B1B7-5A2EAABAE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4F250-5EB0-45E0-A5CF-F6A42F8B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E0FE8-BCFB-4035-9B3C-1C1244C03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B44D-A98E-4B60-AE5F-75949145B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8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2187-C73A-4E20-A1C4-FD7D59CCB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961AA-80D6-4545-B228-05182AE82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33ED94-4818-46DD-B7EA-7743D7AA6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9B7DA9-5411-42B3-B87A-8B420BC63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33D1E8-DB4F-4C5D-A5A5-F7473A462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FE3681-E3D0-4576-BE8A-B3E885C0B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1FDB4-67B1-41CB-8062-0989C642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5A084-642E-421F-ABCD-AFC68958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E6DA6-5174-441C-849A-DAE92018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A4A7F-A54E-4F83-B629-30C66147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1D2589-0CF2-41B3-96A8-E87CF932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3215C-5EF1-45A0-8702-EC069B07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6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319E1-9675-43ED-B676-6EC1F2251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0E3A37-BC37-4256-B07B-618A0EE6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E9A3E-A12F-406E-8430-D813E4120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92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04AE-A5FA-40F6-9153-21D3BB5C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283F6-0AA2-47D1-BE39-32287EF6F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4F8124-F7CD-4529-9264-7D4A5D0C8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A1C0D-725A-4996-8E3B-8020B0B17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F0F9D-F668-4751-A60A-239267AA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E5D7-2E51-4A84-92D6-09864B556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B8E3-7F20-4F07-835B-1F3D6E834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4094A-0B6C-4EFB-853D-040366214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B9880-BDDA-4313-92CD-D8D96433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50D974-C7AD-47F5-B290-77E2AE1ED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0124A-0B48-461E-8ADD-965DC0C0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B34BD3-4B02-46A0-A04A-F9FA856C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648E4-438B-4B6B-86C5-0075BB7C7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A26AF-55AC-4721-BCC9-9D8DC49B1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D4190-5DB8-4E8C-A785-D78AD719A7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DE9AF-9FDF-4948-96C9-310E1FDBDC11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CA0E0-0B8E-4979-93E2-1B7CDC46D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84DEE-6FE2-4418-90F6-BFC7DD6BE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07C14-8976-444C-8038-E9C9FADAA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5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A93F-B8E2-4F94-A2EF-336F7EB6AB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Эпидемиологиядағы статистикалық әдістер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E5DB64-FB53-4B76-9D97-F435B33814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Ф.А.Искакова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371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E55AF-6681-4A7F-ACDB-4828B0872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Кси -квадрат статистика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D2147-5E96-48C0-A442-54714214A554}"/>
              </a:ext>
            </a:extLst>
          </p:cNvPr>
          <p:cNvSpPr/>
          <p:nvPr/>
        </p:nvSpPr>
        <p:spPr>
          <a:xfrm>
            <a:off x="1000125" y="1810436"/>
            <a:ext cx="82867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екі категориялық айнымалының арасында байланыс бар-жоғын анықтайды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ru-RU" dirty="0"/>
              <a:t>о: Топтар арасында ешқандай айырмашылық жоқ деген гипотеза. Айнымалылар арасында байланыс жоқ: жолдар мен бағандар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</a:t>
            </a:r>
            <a:r>
              <a:rPr lang="ru-RU" dirty="0"/>
              <a:t>а</a:t>
            </a:r>
            <a:r>
              <a:rPr lang="en-US" dirty="0"/>
              <a:t>: </a:t>
            </a:r>
            <a:r>
              <a:rPr lang="ru-RU" dirty="0"/>
              <a:t>Альтернативт</a:t>
            </a:r>
            <a:r>
              <a:rPr lang="en-US" dirty="0" err="1"/>
              <a:t>i</a:t>
            </a:r>
            <a:r>
              <a:rPr lang="ru-RU" dirty="0"/>
              <a:t>к гипотеза. Топтар арасындағы айырмашылықтардың болуы туралы. Айнымалылар арасында байланыс бар: жолдар мен бағандар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Хи-квадрат статистикасында еркіндік дәрежесі бар (</a:t>
            </a:r>
            <a:r>
              <a:rPr lang="en-US" dirty="0"/>
              <a:t>r-1) (c-1), </a:t>
            </a:r>
            <a:r>
              <a:rPr lang="ru-RU" dirty="0"/>
              <a:t>мұндағы </a:t>
            </a:r>
            <a:r>
              <a:rPr lang="en-US" dirty="0"/>
              <a:t>r - </a:t>
            </a:r>
            <a:r>
              <a:rPr lang="ru-RU" dirty="0"/>
              <a:t>жолдар саны, </a:t>
            </a:r>
            <a:r>
              <a:rPr lang="en-US" dirty="0"/>
              <a:t>c - </a:t>
            </a:r>
            <a:r>
              <a:rPr lang="ru-RU" dirty="0"/>
              <a:t>бағандар саны.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3DAECD-6F02-4836-BE93-1B435ED8AA8F}"/>
              </a:ext>
            </a:extLst>
          </p:cNvPr>
          <p:cNvSpPr/>
          <p:nvPr/>
        </p:nvSpPr>
        <p:spPr>
          <a:xfrm>
            <a:off x="1276350" y="40921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  <a:r>
              <a:rPr lang="pt-BR" sz="2000" b="1" dirty="0"/>
              <a:t>X2 = </a:t>
            </a:r>
            <a:r>
              <a:rPr lang="pt-BR" sz="2000" b="1" u="sng" dirty="0"/>
              <a:t>Σ (O - E)2</a:t>
            </a:r>
          </a:p>
          <a:p>
            <a:r>
              <a:rPr lang="pt-BR" sz="2000" b="1" dirty="0"/>
              <a:t>        </a:t>
            </a:r>
            <a:r>
              <a:rPr lang="ru-RU" sz="2000" b="1" dirty="0"/>
              <a:t>         </a:t>
            </a:r>
            <a:r>
              <a:rPr lang="pt-BR" sz="2000" b="1" dirty="0"/>
              <a:t>E       </a:t>
            </a:r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385EC3-3D09-4B24-AD6B-287E2CB885E2}"/>
              </a:ext>
            </a:extLst>
          </p:cNvPr>
          <p:cNvSpPr/>
          <p:nvPr/>
        </p:nvSpPr>
        <p:spPr>
          <a:xfrm>
            <a:off x="3990975" y="4092158"/>
            <a:ext cx="73628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Күтілетін мән = </a:t>
            </a:r>
            <a:r>
              <a:rPr lang="ru-RU" sz="2000" b="1" u="sng" dirty="0"/>
              <a:t>(Жалпы жолдар) X (Жалпы бағандар)</a:t>
            </a:r>
          </a:p>
          <a:p>
            <a:r>
              <a:rPr lang="ru-RU" sz="2000" b="1" dirty="0"/>
              <a:t>                                                          Жалпы</a:t>
            </a:r>
            <a:endParaRPr lang="en-US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A337E4-2B06-4A69-B78C-2B8A6D90FEC4}"/>
              </a:ext>
            </a:extLst>
          </p:cNvPr>
          <p:cNvSpPr/>
          <p:nvPr/>
        </p:nvSpPr>
        <p:spPr>
          <a:xfrm>
            <a:off x="1276350" y="5120759"/>
            <a:ext cx="2839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 - байқалатын жасушалар</a:t>
            </a:r>
          </a:p>
          <a:p>
            <a:r>
              <a:rPr lang="en-US" dirty="0"/>
              <a:t>E  - </a:t>
            </a:r>
            <a:r>
              <a:rPr lang="ru-RU" dirty="0"/>
              <a:t>күтілетін ұяшықтар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691FD0-128E-4553-BF6A-27646EB0C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670" y="5120759"/>
            <a:ext cx="6194073" cy="101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26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0D9E-CEE8-4381-B722-2F00F454F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600" b="1" dirty="0">
                <a:solidFill>
                  <a:srgbClr val="0000FF"/>
                </a:solidFill>
              </a:rPr>
              <a:t>Кедергілер коэффициенті, О</a:t>
            </a:r>
            <a:r>
              <a:rPr lang="en-US" altLang="en-US" sz="3600" b="1" dirty="0" err="1">
                <a:solidFill>
                  <a:srgbClr val="0000FF"/>
                </a:solidFill>
              </a:rPr>
              <a:t>dds</a:t>
            </a:r>
            <a:r>
              <a:rPr lang="en-US" altLang="en-US" sz="3600" b="1" dirty="0">
                <a:solidFill>
                  <a:srgbClr val="0000FF"/>
                </a:solidFill>
              </a:rPr>
              <a:t> ratio (OR</a:t>
            </a:r>
            <a:r>
              <a:rPr lang="en-US" altLang="en-US" b="1" dirty="0">
                <a:solidFill>
                  <a:srgbClr val="0000FF"/>
                </a:solidFill>
              </a:rPr>
              <a:t>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7089FE-4C5A-4140-82B5-EF67908A638B}"/>
              </a:ext>
            </a:extLst>
          </p:cNvPr>
          <p:cNvSpPr/>
          <p:nvPr/>
        </p:nvSpPr>
        <p:spPr>
          <a:xfrm>
            <a:off x="838200" y="1390651"/>
            <a:ext cx="88011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Кедергілер коэффициенті - бұл жағдайды бақылау ретроспективті зерттеуіндегі қауіп-қатер (әсер ету) және әсер ету (ауру) нәтижелері арасындағы байланысты анықтайтын бірлестік.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Бұл пациенттер арасындағы әсер ету мүмкіндігінің пациенттердің әсер ету мүмкіндігіне қатынасы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Е оқиғасының қарама-қайшылығы - бұл оқиға ықтималдығының оны толықтыруға қатынасы.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Әсер ету арасындағы әсер ету мүмкіндігі = </a:t>
            </a:r>
            <a:r>
              <a:rPr lang="en-US" sz="2200" dirty="0"/>
              <a:t>a /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/>
              <a:t>Экспозицияланбаған факторлардың арасында = </a:t>
            </a:r>
            <a:r>
              <a:rPr lang="en-US" sz="2200" dirty="0"/>
              <a:t>b / 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3CFC2A-DD9D-4DED-B387-D6B2CC8CF6CD}"/>
              </a:ext>
            </a:extLst>
          </p:cNvPr>
          <p:cNvSpPr/>
          <p:nvPr/>
        </p:nvSpPr>
        <p:spPr>
          <a:xfrm>
            <a:off x="1019174" y="4629151"/>
            <a:ext cx="8258176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200" dirty="0"/>
              <a:t>OR = </a:t>
            </a:r>
            <a:r>
              <a:rPr lang="ru-RU" altLang="en-US" sz="2200" u="sng" dirty="0"/>
              <a:t>Экспозицияға ұшырағандар арасында әсер ету мүмкіндігі</a:t>
            </a:r>
            <a:endParaRPr lang="en-US" altLang="en-US" sz="2200" u="sng" dirty="0"/>
          </a:p>
          <a:p>
            <a:pPr>
              <a:lnSpc>
                <a:spcPct val="90000"/>
              </a:lnSpc>
            </a:pPr>
            <a:r>
              <a:rPr lang="en-US" altLang="en-US" sz="2200" dirty="0"/>
              <a:t> </a:t>
            </a:r>
            <a:r>
              <a:rPr lang="ru-RU" altLang="en-US" sz="2200" dirty="0"/>
              <a:t>               Көрінбейтіндердің арасында әсер ету мүмкіндігі</a:t>
            </a:r>
            <a:endParaRPr lang="en-US" altLang="en-US" sz="2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72B7A2-3DF7-4414-9D05-75D18623EEA7}"/>
              </a:ext>
            </a:extLst>
          </p:cNvPr>
          <p:cNvSpPr/>
          <p:nvPr/>
        </p:nvSpPr>
        <p:spPr>
          <a:xfrm>
            <a:off x="1019174" y="5555498"/>
            <a:ext cx="3840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OR= (a/c)/(b/d);    OR= ad/</a:t>
            </a:r>
            <a:r>
              <a:rPr lang="en-US" sz="2400" dirty="0" err="1"/>
              <a:t>bc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308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A4D9-0861-4777-832F-06A3BEC6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155575"/>
            <a:ext cx="10515600" cy="1325563"/>
          </a:xfrm>
        </p:spPr>
        <p:txBody>
          <a:bodyPr>
            <a:normAutofit/>
          </a:bodyPr>
          <a:lstStyle/>
          <a:p>
            <a:r>
              <a:rPr lang="ru-RU" altLang="en-US" sz="4000" b="1" dirty="0">
                <a:solidFill>
                  <a:srgbClr val="0000FF"/>
                </a:solidFill>
              </a:rPr>
              <a:t>Салыстырмалы қатынас , </a:t>
            </a:r>
            <a:r>
              <a:rPr lang="en-US" altLang="en-US" sz="4000" b="1" dirty="0">
                <a:solidFill>
                  <a:srgbClr val="0000FF"/>
                </a:solidFill>
              </a:rPr>
              <a:t>Relative risk (RR)</a:t>
            </a:r>
            <a:endParaRPr lang="en-US" sz="4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C12F76-72F8-42D0-8BC8-03F55AEF6A45}"/>
              </a:ext>
            </a:extLst>
          </p:cNvPr>
          <p:cNvSpPr/>
          <p:nvPr/>
        </p:nvSpPr>
        <p:spPr>
          <a:xfrm>
            <a:off x="923925" y="146131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(</a:t>
            </a:r>
            <a:r>
              <a:rPr lang="ru-RU" sz="2400" dirty="0"/>
              <a:t>а</a:t>
            </a:r>
            <a:r>
              <a:rPr lang="en-US" sz="2400" dirty="0"/>
              <a:t> + b) </a:t>
            </a:r>
            <a:r>
              <a:rPr lang="ru-RU" sz="2400" dirty="0"/>
              <a:t>анықталмаған топқа (</a:t>
            </a:r>
            <a:r>
              <a:rPr lang="en-US" sz="2400" dirty="0"/>
              <a:t>c + d) </a:t>
            </a:r>
            <a:r>
              <a:rPr lang="ru-RU" sz="2400" dirty="0"/>
              <a:t>қарағанда, аурудың даму қаупін көрсетеді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9AB35F-75CE-4035-B3B6-1C0F153744EF}"/>
              </a:ext>
            </a:extLst>
          </p:cNvPr>
          <p:cNvSpPr/>
          <p:nvPr/>
        </p:nvSpPr>
        <p:spPr>
          <a:xfrm>
            <a:off x="923925" y="2493318"/>
            <a:ext cx="74866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/>
              <a:t>RR    = </a:t>
            </a:r>
            <a:r>
              <a:rPr lang="ru-RU" altLang="en-US" sz="2000" u="sng" dirty="0"/>
              <a:t>Аурушылы</a:t>
            </a:r>
            <a:r>
              <a:rPr lang="ru-RU" sz="2000" u="sng" dirty="0"/>
              <a:t>қ</a:t>
            </a:r>
            <a:r>
              <a:rPr lang="en-US" altLang="en-US" sz="2000" u="sng" dirty="0"/>
              <a:t> (</a:t>
            </a:r>
            <a:r>
              <a:rPr lang="ru-RU" altLang="en-US" sz="2000" u="sng" dirty="0"/>
              <a:t>риск</a:t>
            </a:r>
            <a:r>
              <a:rPr lang="en-US" altLang="en-US" sz="2000" u="sng" dirty="0"/>
              <a:t>) </a:t>
            </a:r>
            <a:r>
              <a:rPr lang="ru-RU" altLang="en-US" sz="2000" u="sng" dirty="0"/>
              <a:t>сезімтал топта(экспозиция</a:t>
            </a:r>
            <a:r>
              <a:rPr lang="ru-RU" altLang="en-US" sz="2000" dirty="0"/>
              <a:t>)  =           </a:t>
            </a:r>
          </a:p>
          <a:p>
            <a:r>
              <a:rPr lang="ru-RU" altLang="en-US" sz="2000" dirty="0"/>
              <a:t>                      Аурушылы</a:t>
            </a:r>
            <a:r>
              <a:rPr lang="ru-RU" sz="2000" dirty="0"/>
              <a:t>қ</a:t>
            </a:r>
            <a:r>
              <a:rPr lang="en-US" altLang="en-US" sz="2000" dirty="0"/>
              <a:t> (</a:t>
            </a:r>
            <a:r>
              <a:rPr lang="ru-RU" altLang="en-US" sz="2000" dirty="0"/>
              <a:t>риск</a:t>
            </a:r>
            <a:r>
              <a:rPr lang="en-US" altLang="en-US" sz="2000" dirty="0"/>
              <a:t>) </a:t>
            </a:r>
            <a:r>
              <a:rPr lang="ru-RU" altLang="en-US" sz="2000" dirty="0"/>
              <a:t>сезімталма</a:t>
            </a:r>
            <a:r>
              <a:rPr lang="ru-RU" sz="2000" dirty="0"/>
              <a:t>ған</a:t>
            </a:r>
            <a:r>
              <a:rPr lang="ru-RU" altLang="en-US" sz="2000" dirty="0"/>
              <a:t> топта</a:t>
            </a:r>
            <a:endParaRPr lang="en-US" altLang="en-US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949123-9F15-4F95-AB66-82BF327361D7}"/>
              </a:ext>
            </a:extLst>
          </p:cNvPr>
          <p:cNvSpPr/>
          <p:nvPr/>
        </p:nvSpPr>
        <p:spPr>
          <a:xfrm>
            <a:off x="1228725" y="33044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dirty="0"/>
              <a:t>RR= </a:t>
            </a:r>
            <a:r>
              <a:rPr lang="en-US" altLang="en-US" sz="2000" u="sng" dirty="0"/>
              <a:t>a/(</a:t>
            </a:r>
            <a:r>
              <a:rPr lang="en-US" altLang="en-US" sz="2000" u="sng" dirty="0" err="1"/>
              <a:t>a+b</a:t>
            </a:r>
            <a:r>
              <a:rPr lang="en-US" altLang="en-US" sz="2000" u="sng" dirty="0"/>
              <a:t>)</a:t>
            </a:r>
          </a:p>
          <a:p>
            <a:r>
              <a:rPr lang="en-US" altLang="en-US" sz="2000" dirty="0"/>
              <a:t>         c/(</a:t>
            </a:r>
            <a:r>
              <a:rPr lang="en-US" altLang="en-US" sz="2000" dirty="0" err="1"/>
              <a:t>c+d</a:t>
            </a:r>
            <a:r>
              <a:rPr lang="en-US" altLang="en-US" sz="2000" dirty="0"/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F319FF-B680-4CA9-B7A9-06A0C9C48855}"/>
              </a:ext>
            </a:extLst>
          </p:cNvPr>
          <p:cNvSpPr/>
          <p:nvPr/>
        </p:nvSpPr>
        <p:spPr>
          <a:xfrm>
            <a:off x="1057275" y="4127719"/>
            <a:ext cx="84010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Сурақ</a:t>
            </a:r>
            <a:r>
              <a:rPr lang="en-US" sz="2000" dirty="0"/>
              <a:t>: </a:t>
            </a:r>
          </a:p>
          <a:p>
            <a:r>
              <a:rPr lang="en-US" sz="2000" dirty="0"/>
              <a:t>RR = 2 </a:t>
            </a:r>
            <a:r>
              <a:rPr lang="ru-RU" sz="2000" dirty="0"/>
              <a:t>нені білдіреді? </a:t>
            </a:r>
            <a:r>
              <a:rPr lang="en-US" sz="2000" dirty="0"/>
              <a:t>RR </a:t>
            </a:r>
            <a:r>
              <a:rPr lang="ru-RU" sz="2000" dirty="0"/>
              <a:t>немесе салыстырмалы тәуекел = 2, әсер етілмеген топпен салыстырғанда, топтың аурудың екі есе жоғары қаупі бар екенін білдіреді.</a:t>
            </a:r>
            <a:endParaRPr lang="en-US" sz="2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8EC85F-57E1-460F-9DBE-0EBD93BA0B88}"/>
              </a:ext>
            </a:extLst>
          </p:cNvPr>
          <p:cNvSpPr/>
          <p:nvPr/>
        </p:nvSpPr>
        <p:spPr>
          <a:xfrm>
            <a:off x="1057275" y="5451158"/>
            <a:ext cx="9220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RR </a:t>
            </a:r>
            <a:r>
              <a:rPr lang="ru-RU" sz="2000" dirty="0"/>
              <a:t>қауымдастығының күші:</a:t>
            </a:r>
          </a:p>
          <a:p>
            <a:r>
              <a:rPr lang="ru-RU" sz="2000" dirty="0"/>
              <a:t>       </a:t>
            </a:r>
            <a:r>
              <a:rPr lang="ru-RU" sz="2000" b="1" dirty="0"/>
              <a:t>жоғары болса</a:t>
            </a:r>
            <a:r>
              <a:rPr lang="en-US" sz="2000" b="1" dirty="0"/>
              <a:t> </a:t>
            </a:r>
            <a:r>
              <a:rPr lang="en-US" sz="2000" dirty="0"/>
              <a:t>-</a:t>
            </a:r>
            <a:r>
              <a:rPr lang="ru-RU" sz="2000" dirty="0"/>
              <a:t> </a:t>
            </a:r>
            <a:r>
              <a:rPr lang="en-US" sz="2000" dirty="0"/>
              <a:t>RR&gt; 3, </a:t>
            </a:r>
            <a:r>
              <a:rPr lang="ru-RU" sz="2000" b="1" dirty="0"/>
              <a:t>орташа</a:t>
            </a:r>
            <a:r>
              <a:rPr lang="ru-RU" sz="2000" dirty="0"/>
              <a:t> - </a:t>
            </a:r>
            <a:r>
              <a:rPr lang="en-US" sz="2000" dirty="0"/>
              <a:t>RR 1,5 - 2,9 </a:t>
            </a:r>
            <a:r>
              <a:rPr lang="ru-RU" sz="2000" dirty="0"/>
              <a:t>және </a:t>
            </a:r>
            <a:r>
              <a:rPr lang="ru-RU" sz="2000" b="1" dirty="0"/>
              <a:t>әлсіз</a:t>
            </a:r>
            <a:r>
              <a:rPr lang="ru-RU" sz="2000" dirty="0"/>
              <a:t> болса, </a:t>
            </a:r>
            <a:r>
              <a:rPr lang="en-US" sz="2000" dirty="0"/>
              <a:t>RR 1,2-</a:t>
            </a:r>
            <a:r>
              <a:rPr lang="ru-RU" sz="2000" dirty="0"/>
              <a:t>ден 1.4-ке </a:t>
            </a:r>
            <a:r>
              <a:rPr lang="en-US" sz="2000" dirty="0"/>
              <a:t> </a:t>
            </a:r>
          </a:p>
          <a:p>
            <a:r>
              <a:rPr lang="en-US" sz="2000" dirty="0"/>
              <a:t>       </a:t>
            </a:r>
            <a:r>
              <a:rPr lang="ru-RU" sz="2000" dirty="0"/>
              <a:t>дейін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01831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2DC6-DE0C-407A-94CC-C0045E6D2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66FF"/>
                </a:solidFill>
              </a:rPr>
              <a:t>Аттрибутивт</a:t>
            </a:r>
            <a:r>
              <a:rPr lang="en-US" b="1" dirty="0" err="1">
                <a:solidFill>
                  <a:srgbClr val="0066FF"/>
                </a:solidFill>
              </a:rPr>
              <a:t>i</a:t>
            </a:r>
            <a:r>
              <a:rPr lang="ru-RU" b="1" dirty="0">
                <a:solidFill>
                  <a:srgbClr val="0066FF"/>
                </a:solidFill>
              </a:rPr>
              <a:t>к тәуекел, </a:t>
            </a:r>
            <a:r>
              <a:rPr lang="en-US" altLang="en-US" b="1" dirty="0">
                <a:solidFill>
                  <a:srgbClr val="0066FF"/>
                </a:solidFill>
              </a:rPr>
              <a:t>Attributable </a:t>
            </a:r>
            <a:r>
              <a:rPr lang="en-US" altLang="en-US" b="1" dirty="0">
                <a:solidFill>
                  <a:srgbClr val="0000FF"/>
                </a:solidFill>
              </a:rPr>
              <a:t>Risk (AR)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4E1709-75FA-4573-B2E6-5EF31182227B}"/>
              </a:ext>
            </a:extLst>
          </p:cNvPr>
          <p:cNvSpPr/>
          <p:nvPr/>
        </p:nvSpPr>
        <p:spPr>
          <a:xfrm>
            <a:off x="1009649" y="1690688"/>
            <a:ext cx="9858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 аурудың пайда болуына белгілі бір қауіп факторының әсерін өлшейді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АР қауіптілік факторына ұшыраған адамдар тобындағы аурулардың санын сандық түрде анықтайды және қауіп факторының әсеріне байланысты. Егер біз әсер ететін факторды жоққа шығаратын болсақ, онда осы фактормен байланысты аурулардың үлесі төмендейді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AR= 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Риск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заболеваемость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в подверженной группе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─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риск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заболеваемость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</a:rPr>
              <a:t> в неподверженной группе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592DDA-BD1E-4CBC-8037-3CE5375934E6}"/>
              </a:ext>
            </a:extLst>
          </p:cNvPr>
          <p:cNvSpPr/>
          <p:nvPr/>
        </p:nvSpPr>
        <p:spPr>
          <a:xfrm>
            <a:off x="1616580" y="3537347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AR= {a/(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a+b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)} / {c/(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c+d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)}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B6EF0-49DA-4610-960C-74EE0A13C03F}"/>
              </a:ext>
            </a:extLst>
          </p:cNvPr>
          <p:cNvSpPr/>
          <p:nvPr/>
        </p:nvSpPr>
        <p:spPr>
          <a:xfrm>
            <a:off x="1076324" y="3918506"/>
            <a:ext cx="97154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Атрибуттық қауіп-қатер айырмашылық деп те аталады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</a:t>
            </a:r>
            <a:r>
              <a:rPr lang="ru-RU" dirty="0"/>
              <a:t>урақ:     </a:t>
            </a:r>
            <a:r>
              <a:rPr lang="en-US" dirty="0"/>
              <a:t>Attribute Risk = 10 </a:t>
            </a:r>
            <a:r>
              <a:rPr lang="ru-RU" dirty="0"/>
              <a:t>нені білдіреді?</a:t>
            </a:r>
          </a:p>
          <a:p>
            <a:r>
              <a:rPr lang="ru-RU" dirty="0"/>
              <a:t>       Анықталған жағдайлардың 10-ы әсерге байланысың көрсетед</a:t>
            </a:r>
            <a:r>
              <a:rPr lang="en-US" dirty="0" err="1"/>
              <a:t>i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       Импакт-факторды жою арқылы аурудың алдын алуға болады</a:t>
            </a:r>
          </a:p>
          <a:p>
            <a:r>
              <a:rPr lang="ru-RU" dirty="0"/>
              <a:t>       10 жагдай Атрибуттық қауіп-қатер айырмашылық деп те аталады</a:t>
            </a:r>
          </a:p>
          <a:p>
            <a:r>
              <a:rPr lang="ru-RU" dirty="0"/>
              <a:t>        </a:t>
            </a:r>
            <a:r>
              <a:rPr lang="en-US" dirty="0"/>
              <a:t>Attribute Risk = 10 </a:t>
            </a:r>
            <a:r>
              <a:rPr lang="ru-RU" dirty="0"/>
              <a:t>нені білдіреді?</a:t>
            </a:r>
          </a:p>
          <a:p>
            <a:r>
              <a:rPr lang="ru-RU" dirty="0"/>
              <a:t>       Анықталған жағдайлардың 10-ы әсерге байланысты</a:t>
            </a:r>
          </a:p>
          <a:p>
            <a:r>
              <a:rPr lang="ru-RU" dirty="0"/>
              <a:t>       әсер етуші -факторды жоиып аурудың арасынаң  10 жагдайды алып тастауға болады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9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sz="3200" b="1" dirty="0">
                <a:solidFill>
                  <a:srgbClr val="0000FF"/>
                </a:solidFill>
              </a:rPr>
              <a:t>Халықтың атрибуциялану қаупі </a:t>
            </a:r>
            <a:r>
              <a:rPr lang="en-US" altLang="en-US" sz="3200" b="1" dirty="0">
                <a:solidFill>
                  <a:srgbClr val="0000FF"/>
                </a:solidFill>
              </a:rPr>
              <a:t>(PAR)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547813"/>
            <a:ext cx="10277475" cy="5548312"/>
          </a:xfrm>
        </p:spPr>
        <p:txBody>
          <a:bodyPr>
            <a:normAutofit fontScale="70000" lnSpcReduction="20000"/>
          </a:bodyPr>
          <a:lstStyle/>
          <a:p>
            <a:r>
              <a:rPr lang="ru-RU" altLang="en-US" sz="3100" dirty="0"/>
              <a:t>Жалпы популяциядағы аурудың таралу деңгейіне әсер етеді</a:t>
            </a:r>
          </a:p>
          <a:p>
            <a:r>
              <a:rPr lang="en-US" altLang="en-US" sz="3100" dirty="0"/>
              <a:t>PAR = </a:t>
            </a:r>
            <a:r>
              <a:rPr lang="ru-RU" altLang="en-US" sz="3100" dirty="0"/>
              <a:t>Популяциядағы тәуекел - қауіпті емес адамдар тәуекел</a:t>
            </a:r>
            <a:r>
              <a:rPr lang="en-US" altLang="en-US" sz="3100" dirty="0" err="1"/>
              <a:t>i</a:t>
            </a:r>
            <a:endParaRPr lang="en-US" altLang="en-US" sz="3100" dirty="0"/>
          </a:p>
          <a:p>
            <a:pPr>
              <a:buNone/>
            </a:pPr>
            <a:r>
              <a:rPr lang="en-US" altLang="en-US" sz="3100" dirty="0"/>
              <a:t>    PAR = AR</a:t>
            </a:r>
            <a:r>
              <a:rPr lang="ru-RU" altLang="en-US" sz="3100" dirty="0"/>
              <a:t>   </a:t>
            </a:r>
            <a:r>
              <a:rPr lang="en-US" altLang="en-US" sz="3100" dirty="0"/>
              <a:t>X </a:t>
            </a:r>
            <a:r>
              <a:rPr lang="ru-RU" altLang="en-US" sz="3100" dirty="0"/>
              <a:t>экспозиция таралу деңгейі</a:t>
            </a:r>
            <a:endParaRPr lang="en-US" altLang="en-US" sz="3100" dirty="0"/>
          </a:p>
          <a:p>
            <a:r>
              <a:rPr lang="ru-RU" altLang="en-US" sz="3100" dirty="0"/>
              <a:t>Зерттелетін популяциядағы аурудың үлесін анықтайды, ол әсерге ұшырайды және осылайша экспозиция жойылған кезде </a:t>
            </a:r>
          </a:p>
          <a:p>
            <a:pPr marL="0" indent="0">
              <a:buNone/>
            </a:pPr>
            <a:r>
              <a:rPr lang="ru-RU" altLang="en-US" sz="3100" dirty="0"/>
              <a:t>    жойылуы мүмкін.</a:t>
            </a:r>
          </a:p>
          <a:p>
            <a:r>
              <a:rPr lang="en-US" altLang="en-US" sz="2900" dirty="0"/>
              <a:t>PAR%= </a:t>
            </a:r>
            <a:r>
              <a:rPr lang="ru-RU" altLang="en-US" sz="2900" u="sng" dirty="0"/>
              <a:t>Популяциядағы тәуекел </a:t>
            </a:r>
            <a:r>
              <a:rPr lang="en-US" altLang="en-US" sz="2900" u="sng" dirty="0"/>
              <a:t>– </a:t>
            </a:r>
            <a:r>
              <a:rPr lang="ru-RU" altLang="en-US" sz="2900" u="sng" dirty="0"/>
              <a:t>қауіпті емес адамдар тәуекел</a:t>
            </a:r>
            <a:endParaRPr lang="en-US" altLang="en-US" sz="2900" u="sng" dirty="0"/>
          </a:p>
          <a:p>
            <a:pPr>
              <a:buNone/>
            </a:pPr>
            <a:r>
              <a:rPr lang="en-US" altLang="en-US" sz="2900" dirty="0"/>
              <a:t>                                         </a:t>
            </a:r>
            <a:r>
              <a:rPr lang="ru-RU" altLang="en-US" sz="2900" dirty="0"/>
              <a:t>Популяциядағы тәуекел</a:t>
            </a:r>
            <a:endParaRPr lang="en-US" altLang="en-US" sz="2900" dirty="0"/>
          </a:p>
          <a:p>
            <a:r>
              <a:rPr lang="ru-RU" altLang="en-US" sz="3100" b="1" dirty="0"/>
              <a:t>Әсер ету мен аурудың арасындағы байланысты зерттеудегі мүмкін нәтижелер</a:t>
            </a:r>
            <a:endParaRPr lang="en-US" altLang="en-US" sz="3100" b="1" dirty="0"/>
          </a:p>
          <a:p>
            <a:endParaRPr lang="en-US" altLang="en-US" sz="3100" dirty="0"/>
          </a:p>
          <a:p>
            <a:r>
              <a:rPr lang="ru-RU" altLang="en-US" sz="2900" dirty="0"/>
              <a:t>Бірлестік жоқ Позитивті бірлестік Теріс бірлестік</a:t>
            </a:r>
            <a:endParaRPr lang="en-US" altLang="en-US" sz="2900" dirty="0"/>
          </a:p>
          <a:p>
            <a:pPr marL="609600" indent="-609600">
              <a:buNone/>
            </a:pPr>
            <a:r>
              <a:rPr lang="en-US" altLang="en-US" sz="2900" dirty="0"/>
              <a:t>          RR&gt;1             RR=1                         RR&lt;1 (fraction)</a:t>
            </a:r>
          </a:p>
          <a:p>
            <a:pPr marL="609600" indent="-609600">
              <a:buNone/>
            </a:pPr>
            <a:r>
              <a:rPr lang="en-US" altLang="en-US" sz="2900" dirty="0"/>
              <a:t>           AR=0            AR&gt;0                         AR&lt;0 (Negative)</a:t>
            </a:r>
          </a:p>
          <a:p>
            <a:pPr marL="609600" indent="-609600">
              <a:buNone/>
            </a:pPr>
            <a:endParaRPr lang="en-US" altLang="en-US" sz="2000" dirty="0"/>
          </a:p>
          <a:p>
            <a:pPr marL="609600" indent="-609600">
              <a:buNone/>
            </a:pPr>
            <a:r>
              <a:rPr lang="en-US" altLang="en-US" sz="2000" dirty="0"/>
              <a:t>          </a:t>
            </a:r>
          </a:p>
          <a:p>
            <a:pPr marL="609600" indent="-609600">
              <a:buFontTx/>
              <a:buAutoNum type="arabicPeriod"/>
            </a:pPr>
            <a:endParaRPr lang="en-US" altLang="en-US" sz="2000" dirty="0"/>
          </a:p>
          <a:p>
            <a:pPr eaLnBrk="1" hangingPunct="1"/>
            <a:endParaRPr lang="en-US" altLang="en-US" sz="20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4073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543050" y="1690688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Тәуелсіз т-тест үлгілері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7BF9A-0338-134C-A2F2-CF03D435FD4F}"/>
              </a:ext>
            </a:extLst>
          </p:cNvPr>
          <p:cNvSpPr/>
          <p:nvPr/>
        </p:nvSpPr>
        <p:spPr>
          <a:xfrm>
            <a:off x="1543050" y="2505076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</a:rPr>
              <a:t>Екі тәуелсіз топ арасында тұрақты нәтиже айнымалы мәнінде статистикалық маңызды айырмашылықтың бар-жоғын бағалау үшін қолданылады.</a:t>
            </a:r>
            <a:endParaRPr lang="en-US"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4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181100" y="1562100"/>
            <a:ext cx="6076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Жұптастырылған үлгілер </a:t>
            </a:r>
            <a:r>
              <a:rPr lang="en-US" sz="3200" dirty="0"/>
              <a:t>t-test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688A5-0174-0241-9CA2-2498D29CE6A3}"/>
              </a:ext>
            </a:extLst>
          </p:cNvPr>
          <p:cNvSpPr/>
          <p:nvPr/>
        </p:nvSpPr>
        <p:spPr>
          <a:xfrm>
            <a:off x="1181100" y="254251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  <a:cs typeface="Times New Roman" panose="02020603050405020304" pitchFamily="18" charset="0"/>
              </a:rPr>
              <a:t>Жұпталған немесе сәйкес үлгілерде қолданылады; яғни бір үлгідегі әрбір деректер нүктесінде екінші үлгідегі сәйкес деректер нүктесі болады және екі нүкте де бір көзден жиналады.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33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1000125" y="1600200"/>
            <a:ext cx="829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Дисперсияны біржақты талдау</a:t>
            </a:r>
            <a:r>
              <a:rPr lang="en-US" sz="3200" dirty="0"/>
              <a:t>(ANOVA)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1000125" y="2712531"/>
            <a:ext cx="74834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Тәуелсіз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t-test </a:t>
            </a:r>
            <a:r>
              <a:rPr lang="ru-RU" sz="3200" dirty="0">
                <a:ea typeface="Times New Roman" panose="02020603050405020304" pitchFamily="18" charset="0"/>
                <a:cs typeface="Arial" panose="020B0604020202020204" pitchFamily="34" charset="0"/>
              </a:rPr>
              <a:t>үлгілерін кеңейту; кем дегенде 3 топтық құралдарды салыстырғыңыз келгенде қолданылады. «Бір бағытта» зерттеліп жатқан бір фактор немесе сипаттама көрсетіледі (тәуелсіз айнымалы).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447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90600" y="1524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Сызықтық корреляция коэффициенті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990600" y="2466310"/>
            <a:ext cx="7483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/>
              <a:t>Екі үздіксіз айнымалы (мысалы, үлгідегі (х, у) жұптары арасындағы) статистикалық маңызды сызықтық байланыс бар-жоғын анықтау үшін қолданылады.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149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DC4D2-DBA8-474B-9114-C387D8A5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Жалпы статистикалық тесттер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E40D7-B066-4145-B5D0-154A9984AE69}"/>
              </a:ext>
            </a:extLst>
          </p:cNvPr>
          <p:cNvSpPr txBox="1"/>
          <p:nvPr/>
        </p:nvSpPr>
        <p:spPr>
          <a:xfrm>
            <a:off x="981075" y="1690688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3200" dirty="0"/>
              <a:t>Хи </a:t>
            </a:r>
            <a:r>
              <a:rPr lang="en-US" sz="3200" dirty="0"/>
              <a:t>–</a:t>
            </a:r>
            <a:r>
              <a:rPr lang="ru-RU" sz="3200" dirty="0"/>
              <a:t> квадрат тест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B1680F-4C7A-1142-A6A1-4A0809995EF5}"/>
              </a:ext>
            </a:extLst>
          </p:cNvPr>
          <p:cNvSpPr/>
          <p:nvPr/>
        </p:nvSpPr>
        <p:spPr>
          <a:xfrm>
            <a:off x="1047750" y="2612767"/>
            <a:ext cx="74834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200" dirty="0"/>
              <a:t>Екі категориялық айнымалылардың арасында байланыс бар-жоғын бағалау үшін (немесе осы екі айнымалы мәннің бір-бірінен тәуелсіз екендігін тексеру үшін) қолданылады.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9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D8B40-8F7F-45FC-B864-136EDEFD6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Жоспар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FA037-E300-4F32-8FE8-B8D43E95D431}"/>
              </a:ext>
            </a:extLst>
          </p:cNvPr>
          <p:cNvSpPr/>
          <p:nvPr/>
        </p:nvSpPr>
        <p:spPr>
          <a:xfrm>
            <a:off x="1352550" y="1924050"/>
            <a:ext cx="77914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Аурудың таралуын өлшеу шаралары;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Қауіп факторлары мен денсаулық нәтижелері арасындағы байланысты өлшеу шаралары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Аурудың атрибутивті фракцияларын бағалау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Статистикалық нәтижелерді түсіндіру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5886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466725"/>
            <a:ext cx="10363200" cy="1000125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1 сурақ</a:t>
            </a:r>
            <a:r>
              <a:rPr lang="en-US" b="1" i="1" dirty="0"/>
              <a:t>: </a:t>
            </a:r>
            <a:r>
              <a:rPr lang="ru-RU" b="1" i="1" dirty="0"/>
              <a:t>Гендер мен кең таралған гипертония арасындағы байланыс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18211" y="237277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Хи </a:t>
            </a:r>
            <a:r>
              <a:rPr lang="en-US" dirty="0"/>
              <a:t>-</a:t>
            </a:r>
            <a:r>
              <a:rPr lang="ru-RU" dirty="0"/>
              <a:t>квадрат</a:t>
            </a:r>
            <a:r>
              <a:rPr lang="en-US" dirty="0"/>
              <a:t>/Odds Ratio (OR)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145338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dirty="0">
                <a:ea typeface="Times New Roman" panose="02020603050405020304" pitchFamily="18" charset="0"/>
              </a:rPr>
              <a:t>Хи</a:t>
            </a:r>
            <a:r>
              <a:rPr lang="en-US" sz="3200" dirty="0">
                <a:ea typeface="Times New Roman" panose="02020603050405020304" pitchFamily="18" charset="0"/>
              </a:rPr>
              <a:t>-</a:t>
            </a:r>
            <a:r>
              <a:rPr lang="ru-RU" sz="3200" dirty="0">
                <a:ea typeface="Times New Roman" panose="02020603050405020304" pitchFamily="18" charset="0"/>
              </a:rPr>
              <a:t>квадрат екі категориялық айнымалылар арасында байланыс бар-жоғын анықтау үшін қолданылады;  </a:t>
            </a:r>
            <a:r>
              <a:rPr lang="en-US" sz="3200" dirty="0">
                <a:ea typeface="Times New Roman" panose="02020603050405020304" pitchFamily="18" charset="0"/>
              </a:rPr>
              <a:t>OR</a:t>
            </a:r>
            <a:r>
              <a:rPr lang="ru-RU" sz="3200" dirty="0">
                <a:ea typeface="Times New Roman" panose="02020603050405020304" pitchFamily="18" charset="0"/>
              </a:rPr>
              <a:t> бірлестіктің күші мен бағытын көрсетеді.</a:t>
            </a:r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6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7">
            <a:extLst>
              <a:ext uri="{FF2B5EF4-FFF2-40B4-BE49-F238E27FC236}">
                <a16:creationId xmlns:a16="http://schemas.microsoft.com/office/drawing/2014/main" id="{32B4C8CA-B7D3-D941-BDDE-995ABF234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799" y="4457582"/>
            <a:ext cx="2390775" cy="9558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P&gt; 0,05 </a:t>
            </a:r>
            <a:r>
              <a:rPr lang="ru-RU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болғандықтан, жеткіліксіз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кең таралған гипертензиядағы гендерлік айырмашылық туралы қорытынды</a:t>
            </a:r>
            <a:endParaRPr lang="en-US" sz="12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C6FB368-4E08-B741-A7CE-D561388CD8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571500"/>
          <a:ext cx="77724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3" imgW="5943600" imgH="5715000" progId="Word.Document.12">
                  <p:embed/>
                </p:oleObj>
              </mc:Choice>
              <mc:Fallback>
                <p:oleObj name="Document" r:id="rId3" imgW="5943600" imgH="5715000" progId="Word.Document.12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C6FB368-4E08-B741-A7CE-D561388CD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571500"/>
                        <a:ext cx="7772400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FE8C854E-7759-7241-B045-531AC5AD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1 </a:t>
            </a:r>
            <a:r>
              <a:rPr lang="ru-RU" b="1" i="1" dirty="0"/>
              <a:t>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Box 77">
            <a:extLst>
              <a:ext uri="{FF2B5EF4-FFF2-40B4-BE49-F238E27FC236}">
                <a16:creationId xmlns:a16="http://schemas.microsoft.com/office/drawing/2014/main" id="{D152DB7C-A70E-A24A-B869-19114F061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1" y="597230"/>
            <a:ext cx="1838325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32.1%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Ж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vs 32.5%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Е</a:t>
            </a:r>
            <a:endParaRPr lang="en-US" sz="16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Гипертониясы бар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A714A1-E6A6-8F4E-B1B0-8FB45FF23A2E}"/>
              </a:ext>
            </a:extLst>
          </p:cNvPr>
          <p:cNvCxnSpPr>
            <a:cxnSpLocks/>
            <a:endCxn id="17" idx="6"/>
          </p:cNvCxnSpPr>
          <p:nvPr/>
        </p:nvCxnSpPr>
        <p:spPr>
          <a:xfrm flipH="1">
            <a:off x="7315200" y="914400"/>
            <a:ext cx="1447800" cy="781050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69A63A6-F554-5C42-8E1B-D86263AB9D15}"/>
              </a:ext>
            </a:extLst>
          </p:cNvPr>
          <p:cNvSpPr/>
          <p:nvPr/>
        </p:nvSpPr>
        <p:spPr>
          <a:xfrm>
            <a:off x="6324600" y="1524000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33168E6-6C31-794E-A1C0-73453622FA0F}"/>
              </a:ext>
            </a:extLst>
          </p:cNvPr>
          <p:cNvSpPr/>
          <p:nvPr/>
        </p:nvSpPr>
        <p:spPr>
          <a:xfrm>
            <a:off x="6368143" y="2438400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1573DD-3876-2B43-B5F0-D7AF3817CAAB}"/>
              </a:ext>
            </a:extLst>
          </p:cNvPr>
          <p:cNvCxnSpPr>
            <a:cxnSpLocks/>
            <a:endCxn id="19" idx="6"/>
          </p:cNvCxnSpPr>
          <p:nvPr/>
        </p:nvCxnSpPr>
        <p:spPr>
          <a:xfrm flipH="1">
            <a:off x="7282543" y="900794"/>
            <a:ext cx="2617520" cy="1651907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DFC270AE-17EA-A048-8029-25CC1EF6B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770" y="3737387"/>
            <a:ext cx="209383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Chi-Square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сынақ мәні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02ACBBE-7758-D94D-A68D-478551687A16}"/>
              </a:ext>
            </a:extLst>
          </p:cNvPr>
          <p:cNvCxnSpPr>
            <a:cxnSpLocks/>
            <a:endCxn id="25" idx="7"/>
          </p:cNvCxnSpPr>
          <p:nvPr/>
        </p:nvCxnSpPr>
        <p:spPr>
          <a:xfrm flipH="1">
            <a:off x="5569930" y="3921331"/>
            <a:ext cx="2089840" cy="409198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989D39A1-8828-A64C-B130-62FBBDDF1F37}"/>
              </a:ext>
            </a:extLst>
          </p:cNvPr>
          <p:cNvSpPr/>
          <p:nvPr/>
        </p:nvSpPr>
        <p:spPr>
          <a:xfrm>
            <a:off x="4724400" y="4280312"/>
            <a:ext cx="990600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765C042-2910-D14F-A128-CE1A90D2A525}"/>
              </a:ext>
            </a:extLst>
          </p:cNvPr>
          <p:cNvCxnSpPr>
            <a:cxnSpLocks/>
            <a:stCxn id="29" idx="1"/>
            <a:endCxn id="34" idx="5"/>
          </p:cNvCxnSpPr>
          <p:nvPr/>
        </p:nvCxnSpPr>
        <p:spPr>
          <a:xfrm flipH="1" flipV="1">
            <a:off x="6990882" y="4573653"/>
            <a:ext cx="1314917" cy="361843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B66BE03A-B47C-AF40-AC63-12A0A5668E95}"/>
              </a:ext>
            </a:extLst>
          </p:cNvPr>
          <p:cNvSpPr/>
          <p:nvPr/>
        </p:nvSpPr>
        <p:spPr>
          <a:xfrm>
            <a:off x="6210393" y="4378531"/>
            <a:ext cx="9144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Box 114">
            <a:extLst>
              <a:ext uri="{FF2B5EF4-FFF2-40B4-BE49-F238E27FC236}">
                <a16:creationId xmlns:a16="http://schemas.microsoft.com/office/drawing/2014/main" id="{A81345CA-F8F5-0A42-9688-1A38FC613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7834" y="5956591"/>
            <a:ext cx="2437316" cy="688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OR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статистикалы</a:t>
            </a:r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маңызды емес, өйткені</a:t>
            </a:r>
            <a:endParaRPr lang="en-US" sz="1400" b="1" dirty="0">
              <a:solidFill>
                <a:schemeClr val="tx2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95% CI</a:t>
            </a:r>
            <a:r>
              <a:rPr lang="ru-RU" sz="1400" b="1" dirty="0">
                <a:solidFill>
                  <a:schemeClr val="tx2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нөлдік мәнді қамтиды</a:t>
            </a:r>
            <a:endParaRPr lang="en-US" sz="1400" b="1" dirty="0">
              <a:solidFill>
                <a:schemeClr val="tx2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37DDF08-57C3-5149-8F11-676427EDEC72}"/>
              </a:ext>
            </a:extLst>
          </p:cNvPr>
          <p:cNvSpPr/>
          <p:nvPr/>
        </p:nvSpPr>
        <p:spPr>
          <a:xfrm>
            <a:off x="6391041" y="5413410"/>
            <a:ext cx="1762359" cy="342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1615EFD-4222-FB49-9403-40FBB9C84B6D}"/>
              </a:ext>
            </a:extLst>
          </p:cNvPr>
          <p:cNvCxnSpPr>
            <a:cxnSpLocks/>
            <a:stCxn id="37" idx="4"/>
          </p:cNvCxnSpPr>
          <p:nvPr/>
        </p:nvCxnSpPr>
        <p:spPr>
          <a:xfrm flipH="1">
            <a:off x="6200498" y="5756311"/>
            <a:ext cx="1071722" cy="180161"/>
          </a:xfrm>
          <a:prstGeom prst="straightConnector1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1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17" grpId="0" animBg="1"/>
      <p:bldP spid="19" grpId="0" animBg="1"/>
      <p:bldP spid="22" grpId="0" animBg="1"/>
      <p:bldP spid="25" grpId="0" animBg="1"/>
      <p:bldP spid="34" grpId="0" animBg="1"/>
      <p:bldP spid="36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2975"/>
            <a:ext cx="9372600" cy="1300706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2</a:t>
            </a:r>
            <a:r>
              <a:rPr lang="ru-RU" b="1" i="1" dirty="0"/>
              <a:t> сурақ</a:t>
            </a:r>
            <a:r>
              <a:rPr lang="en-US" b="1" i="1" dirty="0"/>
              <a:t>: </a:t>
            </a:r>
            <a:r>
              <a:rPr lang="ru-RU" b="1" i="1" dirty="0"/>
              <a:t>Жалаңаш қолдағы қан қысымы киіммен салыстырғанда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8161" y="2007597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068161" y="2971801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Жұптастырылған үлгілер </a:t>
            </a:r>
            <a:r>
              <a:rPr lang="en-US" dirty="0"/>
              <a:t>t-test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8161" y="3733800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Неге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Бізде үздіксіз деректердің үлгілері бар; яғни тақырыптар - әрқайсысында екі өлшеммен (жалаң және жеңді қол) жиналған бірдей топ.</a:t>
            </a:r>
            <a:endParaRPr lang="en-US" sz="3200" dirty="0"/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75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2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710636"/>
              </p:ext>
            </p:extLst>
          </p:nvPr>
        </p:nvGraphicFramePr>
        <p:xfrm>
          <a:off x="1066800" y="1559231"/>
          <a:ext cx="7372349" cy="1409637"/>
        </p:xfrm>
        <a:graphic>
          <a:graphicData uri="http://schemas.openxmlformats.org/drawingml/2006/table">
            <a:tbl>
              <a:tblPr/>
              <a:tblGrid>
                <a:gridCol w="1755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8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2382"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Жұпталған үлгілер статистикасы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42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/>
                        <a:t>Жалаңаш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138.68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68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1" dirty="0"/>
                        <a:t>киіммен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140.20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10.017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2.003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20171"/>
              </p:ext>
            </p:extLst>
          </p:nvPr>
        </p:nvGraphicFramePr>
        <p:xfrm>
          <a:off x="1066800" y="3048001"/>
          <a:ext cx="9143999" cy="1868805"/>
        </p:xfrm>
        <a:graphic>
          <a:graphicData uri="http://schemas.openxmlformats.org/drawingml/2006/table">
            <a:tbl>
              <a:tblPr/>
              <a:tblGrid>
                <a:gridCol w="2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 gridSpan="10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010205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Paired Samples Test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264A60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Paired Differences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Sig. (2-tailed)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SD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Upper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/>
                        <a:t>Жалаңаш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264A6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ru-RU" sz="1800" b="1" i="1" dirty="0"/>
                        <a:t>киіммен</a:t>
                      </a:r>
                      <a:endParaRPr lang="en-US" sz="1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-1.520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3.331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.666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-2.895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-.145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-2.282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10205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.032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52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6934200" y="4191000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8839200" y="4186646"/>
            <a:ext cx="10668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 Box 77"/>
          <p:cNvSpPr txBox="1">
            <a:spLocks noChangeArrowheads="1"/>
          </p:cNvSpPr>
          <p:nvPr/>
        </p:nvSpPr>
        <p:spPr bwMode="auto">
          <a:xfrm>
            <a:off x="3800475" y="4916806"/>
            <a:ext cx="2066926" cy="5193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жұптастырылған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тестінің мәні.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5800726" y="4643846"/>
            <a:ext cx="1514474" cy="559394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 Box 77"/>
          <p:cNvSpPr txBox="1">
            <a:spLocks noChangeArrowheads="1"/>
          </p:cNvSpPr>
          <p:nvPr/>
        </p:nvSpPr>
        <p:spPr bwMode="auto">
          <a:xfrm>
            <a:off x="6705599" y="5040019"/>
            <a:ext cx="3505199" cy="10154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&lt;0,05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болғандықтан,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SBP-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нің жалаңаш және жеңді жағдайлары арасындағы айырмашылықты көрсететін жеткілікті дәлелдер.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0" name="Straight Connector 29"/>
          <p:cNvCxnSpPr>
            <a:stCxn id="23" idx="4"/>
          </p:cNvCxnSpPr>
          <p:nvPr/>
        </p:nvCxnSpPr>
        <p:spPr>
          <a:xfrm flipH="1">
            <a:off x="7772400" y="4643846"/>
            <a:ext cx="1600200" cy="39182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59348D5-9733-4BA4-BF58-CAAC26E68FEE}"/>
              </a:ext>
            </a:extLst>
          </p:cNvPr>
          <p:cNvSpPr txBox="1"/>
          <p:nvPr/>
        </p:nvSpPr>
        <p:spPr>
          <a:xfrm>
            <a:off x="8839200" y="1817980"/>
            <a:ext cx="3101105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standard error of the mean</a:t>
            </a:r>
          </a:p>
        </p:txBody>
      </p:sp>
    </p:spTree>
    <p:extLst>
      <p:ext uri="{BB962C8B-B14F-4D97-AF65-F5344CB8AC3E}">
        <p14:creationId xmlns:p14="http://schemas.microsoft.com/office/powerpoint/2010/main" val="24814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0068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3 </a:t>
            </a:r>
            <a:r>
              <a:rPr lang="ru-RU" b="1" i="1" dirty="0"/>
              <a:t>сурақ</a:t>
            </a:r>
            <a:r>
              <a:rPr lang="en-US" b="1" i="1" dirty="0"/>
              <a:t>:</a:t>
            </a:r>
            <a:r>
              <a:rPr lang="ru-RU" b="1" i="1" dirty="0"/>
              <a:t> Жалпы салмақ жоғалту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2086" y="1991611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92086" y="2971801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Дисперсияны біржақты талдау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878716"/>
            <a:ext cx="81534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Неге</a:t>
            </a:r>
            <a:r>
              <a:rPr lang="en-US" sz="3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Біз төрт тәуелсіз топқа ие үздіксіз айнымалы (салмақ жоғалту) арасындағы айырмашылықты талдауға мүдделіміз.</a:t>
            </a:r>
            <a:endParaRPr lang="en-US" sz="3200" dirty="0"/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11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3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019988"/>
              </p:ext>
            </p:extLst>
          </p:nvPr>
        </p:nvGraphicFramePr>
        <p:xfrm>
          <a:off x="988537" y="984609"/>
          <a:ext cx="4953000" cy="2062480"/>
        </p:xfrm>
        <a:graphic>
          <a:graphicData uri="http://schemas.openxmlformats.org/drawingml/2006/table">
            <a:tbl>
              <a:tblPr/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Descriptives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5"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wtloss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1.22712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.54879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2.7200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1.81375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.81114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1.6340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1.49011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.66640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group4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4.6260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1.58281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.70785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8100" marR="381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2.4265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2.05584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.45970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2438401"/>
          <a:ext cx="6064250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Document" r:id="rId3" imgW="6064049" imgH="2182375" progId="Word.Document.12">
                  <p:embed/>
                </p:oleObj>
              </mc:Choice>
              <mc:Fallback>
                <p:oleObj name="Document" r:id="rId3" imgW="6064049" imgH="2182375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438401"/>
                        <a:ext cx="6064250" cy="218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1"/>
          <p:cNvSpPr txBox="1">
            <a:spLocks noChangeArrowheads="1"/>
          </p:cNvSpPr>
          <p:nvPr/>
        </p:nvSpPr>
        <p:spPr bwMode="auto">
          <a:xfrm>
            <a:off x="6964090" y="1524000"/>
            <a:ext cx="2865711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/>
            <a:r>
              <a:rPr lang="en-US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&lt;0.05 </a:t>
            </a:r>
            <a:r>
              <a:rPr lang="ru-RU" sz="1600" b="1" i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статистикалық маңызды нәтижелерді көрсетеді; осылайша кейде кейінгі жоспардан кейінгі салыстыруды тексеру қажет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H="1">
            <a:off x="7709265" y="3209925"/>
            <a:ext cx="901335" cy="70123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Oval 18"/>
          <p:cNvSpPr/>
          <p:nvPr/>
        </p:nvSpPr>
        <p:spPr>
          <a:xfrm>
            <a:off x="7404462" y="3911159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2133601" y="5043766"/>
            <a:ext cx="3352802" cy="3251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Бул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ANOVA F-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статистикалы</a:t>
            </a:r>
            <a:r>
              <a:rPr lang="ru-RU" sz="1600" b="1" i="1" dirty="0"/>
              <a:t>қ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тест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>
            <a:cxnSpLocks/>
            <a:endCxn id="20" idx="3"/>
          </p:cNvCxnSpPr>
          <p:nvPr/>
        </p:nvCxnSpPr>
        <p:spPr>
          <a:xfrm flipH="1">
            <a:off x="5486403" y="4186999"/>
            <a:ext cx="1477688" cy="1019348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4" name="Oval 23"/>
          <p:cNvSpPr/>
          <p:nvPr/>
        </p:nvSpPr>
        <p:spPr>
          <a:xfrm>
            <a:off x="6879476" y="3916710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0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926"/>
            <a:ext cx="10515600" cy="1325563"/>
          </a:xfrm>
        </p:spPr>
        <p:txBody>
          <a:bodyPr/>
          <a:lstStyle/>
          <a:p>
            <a:r>
              <a:rPr lang="ru-RU" b="1" i="1" dirty="0"/>
              <a:t>3 сурак</a:t>
            </a:r>
            <a:r>
              <a:rPr lang="en-US" b="1" i="1" dirty="0"/>
              <a:t>: : </a:t>
            </a:r>
            <a:r>
              <a:rPr lang="ru-RU" b="1" i="1" dirty="0"/>
              <a:t>Нәтижелер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023850"/>
              </p:ext>
            </p:extLst>
          </p:nvPr>
        </p:nvGraphicFramePr>
        <p:xfrm>
          <a:off x="2362200" y="1161256"/>
          <a:ext cx="594995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r:id="rId3" imgW="5949456" imgH="4535034" progId="Word.Document.12">
                  <p:embed/>
                </p:oleObj>
              </mc:Choice>
              <mc:Fallback>
                <p:oleObj name="Document" r:id="rId3" imgW="5949456" imgH="4535034" progId="Word.Document.12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161256"/>
                        <a:ext cx="5949950" cy="453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98669" y="31242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498669" y="38100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98669" y="4495800"/>
            <a:ext cx="3276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182394" y="3053306"/>
            <a:ext cx="3180806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andara" panose="020E0502030303020204" pitchFamily="34" charset="0"/>
                <a:ea typeface="Times New Roman" panose="02020603050405020304" pitchFamily="18" charset="0"/>
              </a:rPr>
              <a:t>4-топ үшін орташа салмақ жоғалту: топ 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(</a:t>
            </a:r>
            <a:r>
              <a:rPr lang="en-US" b="1" i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0.006) &amp; </a:t>
            </a:r>
            <a:r>
              <a:rPr lang="ru-RU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(</a:t>
            </a:r>
            <a:r>
              <a:rPr lang="en-US" b="1" i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en-US" b="1" dirty="0">
                <a:latin typeface="Candara" panose="020E05020303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0.044).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76600" y="4530634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7162800" y="3624690"/>
            <a:ext cx="2743200" cy="103548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cxnSp>
        <p:nvCxnSpPr>
          <p:cNvPr id="15" name="Straight Connector 14"/>
          <p:cNvCxnSpPr>
            <a:endCxn id="17" idx="3"/>
          </p:cNvCxnSpPr>
          <p:nvPr/>
        </p:nvCxnSpPr>
        <p:spPr>
          <a:xfrm flipH="1">
            <a:off x="7136674" y="3909981"/>
            <a:ext cx="1778726" cy="1230253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arrow"/>
          </a:ln>
          <a:effectLst/>
        </p:spPr>
      </p:cxnSp>
      <p:sp>
        <p:nvSpPr>
          <p:cNvPr id="17" name="Rounded Rectangle 16"/>
          <p:cNvSpPr/>
          <p:nvPr/>
        </p:nvSpPr>
        <p:spPr>
          <a:xfrm>
            <a:off x="3250474" y="5043350"/>
            <a:ext cx="3886200" cy="19376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29A7C-4986-45D5-B509-5FD7C186B9DC}"/>
              </a:ext>
            </a:extLst>
          </p:cNvPr>
          <p:cNvSpPr/>
          <p:nvPr/>
        </p:nvSpPr>
        <p:spPr>
          <a:xfrm>
            <a:off x="2567596" y="5926014"/>
            <a:ext cx="376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орташа айырмашылық айтарлықтай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7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125" y="817065"/>
            <a:ext cx="9515475" cy="11430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4</a:t>
            </a:r>
            <a:r>
              <a:rPr lang="ru-RU" b="1" i="1" dirty="0"/>
              <a:t> сурақ </a:t>
            </a:r>
            <a:r>
              <a:rPr lang="en-US" b="1" i="1" dirty="0"/>
              <a:t>: </a:t>
            </a:r>
            <a:r>
              <a:rPr lang="ru-RU" b="1" i="1" dirty="0"/>
              <a:t>Күнделік орташа қадамдар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2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018211" y="237277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Тәуелсіз-</a:t>
            </a:r>
            <a:r>
              <a:rPr lang="en-US" dirty="0"/>
              <a:t>t-</a:t>
            </a:r>
            <a:r>
              <a:rPr lang="ru-RU" dirty="0"/>
              <a:t>тест үлгілері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3145338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Мақсаты - екі тәуелсіз топтың - мемлекеттік және жеке студенттер үшін тәулігіне орташа деңгейлердің (үздіксіз нәтиже) айырмашылығының бар-жоғын анықтау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158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4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83942"/>
              </p:ext>
            </p:extLst>
          </p:nvPr>
        </p:nvGraphicFramePr>
        <p:xfrm>
          <a:off x="2362200" y="1589652"/>
          <a:ext cx="59436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Document" r:id="rId3" imgW="5943600" imgH="1206500" progId="Word.Document.12">
                  <p:embed/>
                </p:oleObj>
              </mc:Choice>
              <mc:Fallback>
                <p:oleObj name="Document" r:id="rId3" imgW="5943600" imgH="1206500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1589652"/>
                        <a:ext cx="59436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08768"/>
              </p:ext>
            </p:extLst>
          </p:nvPr>
        </p:nvGraphicFramePr>
        <p:xfrm>
          <a:off x="2362200" y="2819400"/>
          <a:ext cx="7210426" cy="1016000"/>
        </p:xfrm>
        <a:graphic>
          <a:graphicData uri="http://schemas.openxmlformats.org/drawingml/2006/table">
            <a:tbl>
              <a:tblPr/>
              <a:tblGrid>
                <a:gridCol w="2333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6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32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(2-tail)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CI of Diff.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Upper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=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варианттар қабылданды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варианттар</a:t>
                      </a:r>
                    </a:p>
                    <a:p>
                      <a:pPr marL="38100" marR="38100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қабылданбайды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-3139.232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-173.768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-2.236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56.447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.029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-1656.500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-3140.101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-172.899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77"/>
          <p:cNvSpPr txBox="1">
            <a:spLocks noChangeArrowheads="1"/>
          </p:cNvSpPr>
          <p:nvPr/>
        </p:nvSpPr>
        <p:spPr bwMode="auto">
          <a:xfrm>
            <a:off x="3505200" y="4876800"/>
            <a:ext cx="21336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Бұл 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t-test 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мәні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00601" y="3296035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800602" y="3571876"/>
            <a:ext cx="304799" cy="1304925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" name="Text Box 77"/>
          <p:cNvSpPr txBox="1">
            <a:spLocks noChangeArrowheads="1"/>
          </p:cNvSpPr>
          <p:nvPr/>
        </p:nvSpPr>
        <p:spPr bwMode="auto">
          <a:xfrm>
            <a:off x="6781800" y="4435934"/>
            <a:ext cx="3009900" cy="13049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 &lt;0.05-</a:t>
            </a:r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тен бастап, қоғамдық және жеке студенттер үшін тәулігіне қадамдардың айырмашылығының жеткілікті дәлелі</a:t>
            </a:r>
            <a:endParaRPr lang="en-US" sz="1600" b="1" dirty="0">
              <a:solidFill>
                <a:srgbClr val="002060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00801" y="3310781"/>
            <a:ext cx="609601" cy="2758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629402" y="3571875"/>
            <a:ext cx="457199" cy="864059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2E66A2E6-B211-492F-94A9-F1F410962B7F}"/>
              </a:ext>
            </a:extLst>
          </p:cNvPr>
          <p:cNvSpPr/>
          <p:nvPr/>
        </p:nvSpPr>
        <p:spPr>
          <a:xfrm>
            <a:off x="2162175" y="1428750"/>
            <a:ext cx="2181225" cy="371475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Топтық статистика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34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733425"/>
            <a:ext cx="9482274" cy="1171575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5</a:t>
            </a:r>
            <a:r>
              <a:rPr lang="ru-RU" b="1" i="1" dirty="0"/>
              <a:t> сурақ </a:t>
            </a:r>
            <a:r>
              <a:rPr lang="en-US" b="1" i="1" dirty="0"/>
              <a:t>:  </a:t>
            </a:r>
            <a:r>
              <a:rPr lang="ru-RU" b="1" i="1" dirty="0"/>
              <a:t>Гипертриглицеридемиясы бар науқастар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675" y="1610771"/>
            <a:ext cx="8229600" cy="761999"/>
          </a:xfrm>
        </p:spPr>
        <p:txBody>
          <a:bodyPr/>
          <a:lstStyle/>
          <a:p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09675" y="2372770"/>
            <a:ext cx="9038136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</a:t>
            </a:r>
            <a:r>
              <a:rPr lang="ru-RU" dirty="0"/>
              <a:t>Сызықтық корреляция коэффициенті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47775" y="3134769"/>
            <a:ext cx="8153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ea typeface="Times New Roman" panose="02020603050405020304" pitchFamily="18" charset="0"/>
              </a:rPr>
              <a:t>Неге</a:t>
            </a:r>
            <a:r>
              <a:rPr lang="en-US" sz="3200" dirty="0">
                <a:ea typeface="Times New Roman" panose="02020603050405020304" pitchFamily="18" charset="0"/>
              </a:rPr>
              <a:t>? </a:t>
            </a:r>
            <a:r>
              <a:rPr lang="ru-RU" sz="3200" i="1" dirty="0"/>
              <a:t>Сізде екі үздіксіз айнымалы мән бар және олар бір-бірімен байланысты ма екенін білгіңіз келеді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45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DC021-F16E-46FB-A395-23FE4627E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Эпидемиологиялық статистика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162DFF-9ABD-42DE-923B-B9565B6302A7}"/>
              </a:ext>
            </a:extLst>
          </p:cNvPr>
          <p:cNvSpPr/>
          <p:nvPr/>
        </p:nvSpPr>
        <p:spPr>
          <a:xfrm>
            <a:off x="1495425" y="2000250"/>
            <a:ext cx="7648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Эпидемиологиялық статистика ең алдымен селективті өлшеулерді қолдана отырып популяция параметрлерін анықтаумен байланысты.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Статистикалық әдістер эпидемиологиялық зерттеу құралдарын ұсынады.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9667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5 сурақ</a:t>
            </a:r>
            <a:r>
              <a:rPr lang="en-US" b="1" i="1" dirty="0"/>
              <a:t>: </a:t>
            </a:r>
            <a:r>
              <a:rPr lang="ru-RU" b="1" i="1" dirty="0"/>
              <a:t>Нәтижелер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1752F3-C3DC-844B-96F4-191F44F0A5B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895454"/>
          <a:ext cx="82296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5943600" imgH="6146800" progId="Word.Document.12">
                  <p:embed/>
                </p:oleObj>
              </mc:Choice>
              <mc:Fallback>
                <p:oleObj name="Document" r:id="rId3" imgW="5943600" imgH="614680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1D1752F3-C3DC-844B-96F4-191F44F0A5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895454"/>
                        <a:ext cx="8229600" cy="589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7">
            <a:extLst>
              <a:ext uri="{FF2B5EF4-FFF2-40B4-BE49-F238E27FC236}">
                <a16:creationId xmlns:a16="http://schemas.microsoft.com/office/drawing/2014/main" id="{94C6288B-24C3-D24F-A20D-0EFFF6E9D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830304"/>
            <a:ext cx="1828802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Pearson’s r = 0.650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B6C673E-45B8-1841-8948-309C908D2FD8}"/>
              </a:ext>
            </a:extLst>
          </p:cNvPr>
          <p:cNvSpPr/>
          <p:nvPr/>
        </p:nvSpPr>
        <p:spPr>
          <a:xfrm>
            <a:off x="7391400" y="1417638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BAF16C-8477-6E4C-8239-7A653D998240}"/>
              </a:ext>
            </a:extLst>
          </p:cNvPr>
          <p:cNvCxnSpPr>
            <a:cxnSpLocks/>
          </p:cNvCxnSpPr>
          <p:nvPr/>
        </p:nvCxnSpPr>
        <p:spPr>
          <a:xfrm flipH="1">
            <a:off x="8610600" y="1211304"/>
            <a:ext cx="978230" cy="381000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C9EFB45E-E22F-644D-B8D4-7EE6A55A3271}"/>
              </a:ext>
            </a:extLst>
          </p:cNvPr>
          <p:cNvSpPr/>
          <p:nvPr/>
        </p:nvSpPr>
        <p:spPr>
          <a:xfrm>
            <a:off x="7391400" y="1758229"/>
            <a:ext cx="12192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1542FCD-75DC-E241-A690-9DC786D5702C}"/>
              </a:ext>
            </a:extLst>
          </p:cNvPr>
          <p:cNvCxnSpPr>
            <a:cxnSpLocks/>
          </p:cNvCxnSpPr>
          <p:nvPr/>
        </p:nvCxnSpPr>
        <p:spPr>
          <a:xfrm flipH="1" flipV="1">
            <a:off x="8566315" y="1982397"/>
            <a:ext cx="533401" cy="362857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Text Box 77">
            <a:extLst>
              <a:ext uri="{FF2B5EF4-FFF2-40B4-BE49-F238E27FC236}">
                <a16:creationId xmlns:a16="http://schemas.microsoft.com/office/drawing/2014/main" id="{60EB410A-E386-494D-8B8F-8D89FB1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2339749"/>
            <a:ext cx="1219200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Нәтижелер маңызды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 Box 77">
            <a:extLst>
              <a:ext uri="{FF2B5EF4-FFF2-40B4-BE49-F238E27FC236}">
                <a16:creationId xmlns:a16="http://schemas.microsoft.com/office/drawing/2014/main" id="{1DF1EFAF-A3A5-2348-BED0-EAFC8E290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60854"/>
            <a:ext cx="25146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r</a:t>
            </a:r>
            <a:r>
              <a:rPr lang="en-US" sz="1600" b="1" baseline="-25000" dirty="0" err="1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 (Spearman rho) = 0.418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4BF1B77-29B8-6D4A-B353-BA4AC1C69E1D}"/>
              </a:ext>
            </a:extLst>
          </p:cNvPr>
          <p:cNvCxnSpPr>
            <a:cxnSpLocks/>
            <a:stCxn id="27" idx="2"/>
          </p:cNvCxnSpPr>
          <p:nvPr/>
        </p:nvCxnSpPr>
        <p:spPr>
          <a:xfrm flipH="1" flipV="1">
            <a:off x="8001002" y="3633951"/>
            <a:ext cx="952498" cy="550346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EBB74ACB-822C-4A4B-B256-0F466B9CE450}"/>
              </a:ext>
            </a:extLst>
          </p:cNvPr>
          <p:cNvSpPr/>
          <p:nvPr/>
        </p:nvSpPr>
        <p:spPr>
          <a:xfrm>
            <a:off x="8953500" y="4009631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 Box 77">
            <a:extLst>
              <a:ext uri="{FF2B5EF4-FFF2-40B4-BE49-F238E27FC236}">
                <a16:creationId xmlns:a16="http://schemas.microsoft.com/office/drawing/2014/main" id="{A9EB2772-D918-B64F-B486-C988010CB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4611588"/>
            <a:ext cx="1555914" cy="5558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Нәтижелер маңызды емес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1E3D31B-AD3B-B544-9D68-78458B671071}"/>
              </a:ext>
            </a:extLst>
          </p:cNvPr>
          <p:cNvCxnSpPr>
            <a:cxnSpLocks/>
          </p:cNvCxnSpPr>
          <p:nvPr/>
        </p:nvCxnSpPr>
        <p:spPr>
          <a:xfrm flipH="1">
            <a:off x="7886700" y="4470834"/>
            <a:ext cx="1066800" cy="120341"/>
          </a:xfrm>
          <a:prstGeom prst="line">
            <a:avLst/>
          </a:prstGeom>
          <a:noFill/>
          <a:ln w="222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8D64BD4-6C5D-B24F-BE24-C311FE63403E}"/>
              </a:ext>
            </a:extLst>
          </p:cNvPr>
          <p:cNvSpPr/>
          <p:nvPr/>
        </p:nvSpPr>
        <p:spPr>
          <a:xfrm>
            <a:off x="8953500" y="4317928"/>
            <a:ext cx="876300" cy="3493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Box 77">
            <a:extLst>
              <a:ext uri="{FF2B5EF4-FFF2-40B4-BE49-F238E27FC236}">
                <a16:creationId xmlns:a16="http://schemas.microsoft.com/office/drawing/2014/main" id="{94B445FA-7A88-0D47-AFFE-DD35E71AB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5638799"/>
            <a:ext cx="2952750" cy="752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Қай байланыс туралы хабарлау керек</a:t>
            </a:r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?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77">
            <a:extLst>
              <a:ext uri="{FF2B5EF4-FFF2-40B4-BE49-F238E27FC236}">
                <a16:creationId xmlns:a16="http://schemas.microsoft.com/office/drawing/2014/main" id="{79772E67-3007-DB47-9B29-710D915BD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932896"/>
            <a:ext cx="4419600" cy="10353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just"/>
            <a:r>
              <a:rPr lang="en-US" sz="1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Since small sample size, go with Spearman.  Also, Spearman value much smaller than Pearson, indicating influence of outlier(s) that make Pearson appear to be larger than it should.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2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724" y="396854"/>
            <a:ext cx="9072426" cy="980032"/>
          </a:xfrm>
        </p:spPr>
        <p:txBody>
          <a:bodyPr>
            <a:noAutofit/>
          </a:bodyPr>
          <a:lstStyle/>
          <a:p>
            <a:r>
              <a:rPr lang="ru-RU" sz="3600" b="1" i="1" dirty="0"/>
              <a:t>1 Мәселені қарап шығу</a:t>
            </a:r>
            <a:r>
              <a:rPr lang="en-US" sz="3600" b="1" i="1" dirty="0"/>
              <a:t>: </a:t>
            </a:r>
            <a:r>
              <a:rPr lang="ru-RU" sz="3600" b="1" i="1" dirty="0"/>
              <a:t>Итдегі екі к</a:t>
            </a:r>
            <a:r>
              <a:rPr lang="ru-RU" sz="3600" b="1" dirty="0">
                <a:solidFill>
                  <a:srgbClr val="002060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өз</a:t>
            </a:r>
            <a:r>
              <a:rPr lang="ru-RU" sz="3600" b="1" i="1" dirty="0"/>
              <a:t> глюкозаның концентрациясы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137" y="1520753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</a:t>
            </a:r>
            <a:r>
              <a:rPr lang="ru-RU" dirty="0"/>
              <a:t>Қандай тест (тер) жүргізу керек?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0724" y="2058158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Жауап</a:t>
            </a:r>
            <a:r>
              <a:rPr lang="en-US" sz="2400" dirty="0"/>
              <a:t>: </a:t>
            </a:r>
            <a:r>
              <a:rPr lang="ru-RU" sz="2400" dirty="0"/>
              <a:t>Жұптастырылған үлгілер </a:t>
            </a:r>
            <a:r>
              <a:rPr lang="en-US" sz="2400" dirty="0"/>
              <a:t>t-test; </a:t>
            </a:r>
            <a:r>
              <a:rPr lang="ru-RU" sz="2400" dirty="0"/>
              <a:t>бұл сынақ бірдей жеке, объект немесе байланысты блоктардан алынған екі құралды салыстырады.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F4041B1-951E-5843-BA0E-BCCF543F9C75}"/>
              </a:ext>
            </a:extLst>
          </p:cNvPr>
          <p:cNvSpPr txBox="1">
            <a:spLocks/>
          </p:cNvSpPr>
          <p:nvPr/>
        </p:nvSpPr>
        <p:spPr bwMode="auto">
          <a:xfrm>
            <a:off x="1312137" y="3378431"/>
            <a:ext cx="8229600" cy="84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B</a:t>
            </a:r>
            <a:r>
              <a:rPr lang="en-US" sz="2800" dirty="0"/>
              <a:t>. 95% CI:(-0.728, 1.288)</a:t>
            </a:r>
            <a:r>
              <a:rPr lang="ru-RU" sz="2800" dirty="0"/>
              <a:t> Түсіндіру</a:t>
            </a:r>
            <a:r>
              <a:rPr lang="en-US" sz="2800" dirty="0"/>
              <a:t>? </a:t>
            </a:r>
          </a:p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0FFD1A1-C866-8E48-8721-5BB2D6CD62BB}"/>
              </a:ext>
            </a:extLst>
          </p:cNvPr>
          <p:cNvSpPr txBox="1">
            <a:spLocks/>
          </p:cNvSpPr>
          <p:nvPr/>
        </p:nvSpPr>
        <p:spPr bwMode="auto">
          <a:xfrm>
            <a:off x="890724" y="4113001"/>
            <a:ext cx="8229600" cy="174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/>
              <a:t>Жауап</a:t>
            </a:r>
            <a:r>
              <a:rPr lang="en-US" sz="2400" dirty="0"/>
              <a:t>: CI </a:t>
            </a:r>
            <a:r>
              <a:rPr lang="ru-RU" sz="2400" dirty="0"/>
              <a:t>нөлге тең болғандықтан (нөлдік гипотезада көрсетілген мән), екі көздің арасындағы глюкозаның орташа концентрациясында айырмашылықты растауға жеткіліксіз дәлелдер бар. Нәтижелер статистикалық маңызды емес.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build="p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701132"/>
            <a:ext cx="9596574" cy="120386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2 Мәселені қарап шығу </a:t>
            </a:r>
            <a:r>
              <a:rPr lang="en-US" sz="4000" b="1" dirty="0"/>
              <a:t>: </a:t>
            </a:r>
            <a:br>
              <a:rPr lang="en-US" sz="4000" b="1" dirty="0"/>
            </a:br>
            <a:r>
              <a:rPr lang="en-US" sz="4000" b="1" dirty="0"/>
              <a:t>Ta</a:t>
            </a:r>
            <a:r>
              <a:rPr lang="ru-RU" sz="4000" b="1" dirty="0"/>
              <a:t>м</a:t>
            </a:r>
            <a:r>
              <a:rPr lang="en-US" sz="4000" b="1" dirty="0"/>
              <a:t>o</a:t>
            </a:r>
            <a:r>
              <a:rPr lang="ru-RU" sz="4000" b="1" dirty="0"/>
              <a:t>ксифен және рак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831" y="1376886"/>
            <a:ext cx="8229600" cy="761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A. 2 x 2 </a:t>
            </a:r>
            <a:r>
              <a:rPr lang="ru-RU" dirty="0"/>
              <a:t>кесте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C051D1-5F05-D848-BE29-715B27EBA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4398964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13388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3918484-840C-774D-AC31-6C300797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4398964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12124</a:t>
            </a: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58EBEA1-45C3-0E4A-99FC-B83D5E22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4398964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264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F79E80AA-97A0-9A42-9FE7-79ACC0BC7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4398964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Жалпы</a:t>
            </a:r>
            <a:endParaRPr lang="en-US" altLang="en-US" sz="2800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A7475138-D3CB-1E44-91C7-0E5AA0AFE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3870325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6707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0596D0D-9D3A-2F44-8B01-A98A39B98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3870325"/>
            <a:ext cx="20843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6532 </a:t>
            </a: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7DC625B-1E6C-F843-90F4-D08672B61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3870325"/>
            <a:ext cx="147637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175 </a:t>
            </a:r>
          </a:p>
        </p:txBody>
      </p:sp>
      <p:sp>
        <p:nvSpPr>
          <p:cNvPr id="15" name="Rectangle 12">
            <a:extLst>
              <a:ext uri="{FF2B5EF4-FFF2-40B4-BE49-F238E27FC236}">
                <a16:creationId xmlns:a16="http://schemas.microsoft.com/office/drawing/2014/main" id="{5F2F1937-DA7A-6943-ACD9-3F0C6F31B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3870325"/>
            <a:ext cx="21701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Плацебо</a:t>
            </a:r>
            <a:endParaRPr lang="en-US" altLang="en-US" sz="2800" dirty="0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E2EE89FC-D4BE-3F48-AFD6-9E4A21DF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3343275"/>
            <a:ext cx="17367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6681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E36539FB-D6FC-8442-868F-94C51894A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3343275"/>
            <a:ext cx="208438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6592 </a:t>
            </a:r>
          </a:p>
        </p:txBody>
      </p:sp>
      <p:sp>
        <p:nvSpPr>
          <p:cNvPr id="18" name="Rectangle 15">
            <a:extLst>
              <a:ext uri="{FF2B5EF4-FFF2-40B4-BE49-F238E27FC236}">
                <a16:creationId xmlns:a16="http://schemas.microsoft.com/office/drawing/2014/main" id="{87C5A63C-B1DE-4642-A00A-14B5A3128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3343275"/>
            <a:ext cx="14763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89</a:t>
            </a:r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D47B2872-D76D-D840-807D-803CE69B3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3343275"/>
            <a:ext cx="21701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dirty="0"/>
              <a:t>Ta</a:t>
            </a:r>
            <a:r>
              <a:rPr lang="ru-RU" altLang="en-US" sz="2800" dirty="0"/>
              <a:t>моксифен</a:t>
            </a:r>
            <a:endParaRPr lang="en-US" altLang="en-US" sz="2800" dirty="0"/>
          </a:p>
        </p:txBody>
      </p:sp>
      <p:sp>
        <p:nvSpPr>
          <p:cNvPr id="20" name="Rectangle 17">
            <a:extLst>
              <a:ext uri="{FF2B5EF4-FFF2-40B4-BE49-F238E27FC236}">
                <a16:creationId xmlns:a16="http://schemas.microsoft.com/office/drawing/2014/main" id="{29DF4C7E-1E9B-C344-A74A-7187A8F7B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2814639"/>
            <a:ext cx="17367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Жалпы</a:t>
            </a:r>
            <a:endParaRPr lang="en-US" altLang="en-US" sz="2800" dirty="0"/>
          </a:p>
        </p:txBody>
      </p:sp>
      <p:sp>
        <p:nvSpPr>
          <p:cNvPr id="21" name="Rectangle 18">
            <a:extLst>
              <a:ext uri="{FF2B5EF4-FFF2-40B4-BE49-F238E27FC236}">
                <a16:creationId xmlns:a16="http://schemas.microsoft.com/office/drawing/2014/main" id="{F565CB06-9FEF-5545-9BD2-627250A52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089" y="2814639"/>
            <a:ext cx="20843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Бірақ</a:t>
            </a:r>
            <a:r>
              <a:rPr lang="en-US" altLang="en-US" sz="2800" dirty="0"/>
              <a:t> </a:t>
            </a:r>
          </a:p>
        </p:txBody>
      </p:sp>
      <p:sp>
        <p:nvSpPr>
          <p:cNvPr id="22" name="Rectangle 19">
            <a:extLst>
              <a:ext uri="{FF2B5EF4-FFF2-40B4-BE49-F238E27FC236}">
                <a16:creationId xmlns:a16="http://schemas.microsoft.com/office/drawing/2014/main" id="{403AEF08-2F2A-6E47-920D-B9690D5E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714" y="2814639"/>
            <a:ext cx="14763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Иә</a:t>
            </a:r>
            <a:endParaRPr lang="en-US" altLang="en-US" sz="2800" dirty="0"/>
          </a:p>
        </p:txBody>
      </p:sp>
      <p:sp>
        <p:nvSpPr>
          <p:cNvPr id="23" name="Rectangle 20">
            <a:extLst>
              <a:ext uri="{FF2B5EF4-FFF2-40B4-BE49-F238E27FC236}">
                <a16:creationId xmlns:a16="http://schemas.microsoft.com/office/drawing/2014/main" id="{C43C7FA4-A2AE-1949-A5B0-32FD2F611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1" y="2814639"/>
            <a:ext cx="2170113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Емдеу</a:t>
            </a:r>
            <a:endParaRPr lang="en-US" altLang="en-US" sz="2800" dirty="0"/>
          </a:p>
        </p:txBody>
      </p:sp>
      <p:sp>
        <p:nvSpPr>
          <p:cNvPr id="24" name="Rectangle 21">
            <a:extLst>
              <a:ext uri="{FF2B5EF4-FFF2-40B4-BE49-F238E27FC236}">
                <a16:creationId xmlns:a16="http://schemas.microsoft.com/office/drawing/2014/main" id="{44B9F43C-BA95-EB4B-9A93-E9C1ABECF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5476" y="2286000"/>
            <a:ext cx="17367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2800"/>
          </a:p>
        </p:txBody>
      </p:sp>
      <p:sp>
        <p:nvSpPr>
          <p:cNvPr id="25" name="Rectangle 22">
            <a:extLst>
              <a:ext uri="{FF2B5EF4-FFF2-40B4-BE49-F238E27FC236}">
                <a16:creationId xmlns:a16="http://schemas.microsoft.com/office/drawing/2014/main" id="{4F864EFD-1429-884A-ABFE-3D41F893C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4" y="2285999"/>
            <a:ext cx="4854569" cy="528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en-US" sz="2800" dirty="0"/>
              <a:t>Сүт безінің қатерлі ісігі</a:t>
            </a:r>
            <a:endParaRPr lang="en-US" altLang="en-US" sz="2800" dirty="0"/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C70C39B3-8345-6C47-BCC6-BADF6D91C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2286000"/>
            <a:ext cx="2627313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dirty="0"/>
              <a:t>       </a:t>
            </a:r>
          </a:p>
        </p:txBody>
      </p:sp>
      <p:sp>
        <p:nvSpPr>
          <p:cNvPr id="27" name="Line 24">
            <a:extLst>
              <a:ext uri="{FF2B5EF4-FFF2-40B4-BE49-F238E27FC236}">
                <a16:creationId xmlns:a16="http://schemas.microsoft.com/office/drawing/2014/main" id="{B1E1BE26-8E92-2545-90AC-7029C1369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860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25">
            <a:extLst>
              <a:ext uri="{FF2B5EF4-FFF2-40B4-BE49-F238E27FC236}">
                <a16:creationId xmlns:a16="http://schemas.microsoft.com/office/drawing/2014/main" id="{6E2D9ED3-5A7F-7746-956D-157421176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814638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40C9988E-7764-A047-965A-DF57DF51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34327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A85A2ABA-608C-4B40-8BDA-8FE05CCBF6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3870325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8">
            <a:extLst>
              <a:ext uri="{FF2B5EF4-FFF2-40B4-BE49-F238E27FC236}">
                <a16:creationId xmlns:a16="http://schemas.microsoft.com/office/drawing/2014/main" id="{C6B0A08A-79FA-3E4A-B4B0-B72A7E9AC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398963"/>
            <a:ext cx="746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9">
            <a:extLst>
              <a:ext uri="{FF2B5EF4-FFF2-40B4-BE49-F238E27FC236}">
                <a16:creationId xmlns:a16="http://schemas.microsoft.com/office/drawing/2014/main" id="{0437BE88-2F29-A14A-8B83-E81DB5B60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27600"/>
            <a:ext cx="7467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D3E28E83-11BB-DB4F-8A11-9482595569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02AAABA2-6B59-3A40-AEDB-85924B951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4713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E1235A57-C882-5145-9437-22FBACC2B76B}"/>
              </a:ext>
            </a:extLst>
          </p:cNvPr>
          <p:cNvSpPr>
            <a:spLocks noChangeShapeType="1"/>
          </p:cNvSpPr>
          <p:nvPr/>
        </p:nvSpPr>
        <p:spPr bwMode="auto">
          <a:xfrm>
            <a:off x="8245475" y="2286000"/>
            <a:ext cx="0" cy="264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33">
            <a:extLst>
              <a:ext uri="{FF2B5EF4-FFF2-40B4-BE49-F238E27FC236}">
                <a16:creationId xmlns:a16="http://schemas.microsoft.com/office/drawing/2014/main" id="{BE8A34BE-F3BA-9049-8109-CF67F0EFE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2286000"/>
            <a:ext cx="0" cy="264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>
            <a:extLst>
              <a:ext uri="{FF2B5EF4-FFF2-40B4-BE49-F238E27FC236}">
                <a16:creationId xmlns:a16="http://schemas.microsoft.com/office/drawing/2014/main" id="{2D33ED40-A095-5247-9BF4-D0771A39ED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1088" y="2814638"/>
            <a:ext cx="0" cy="2112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utoUpdateAnimBg="0"/>
      <p:bldP spid="9" grpId="0" autoUpdateAnimBg="0"/>
      <p:bldP spid="10" grpId="0" autoUpdateAnimBg="0"/>
      <p:bldP spid="12" grpId="0" autoUpdateAnimBg="0"/>
      <p:bldP spid="13" grpId="0" autoUpdateAnimBg="0"/>
      <p:bldP spid="14" grpId="0" autoUpdateAnimBg="0"/>
      <p:bldP spid="16" grpId="0" autoUpdateAnimBg="0"/>
      <p:bldP spid="17" grpId="0" autoUpdateAnimBg="0"/>
      <p:bldP spid="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699" y="233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Мәселені қарап шығу 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Ta</a:t>
            </a:r>
            <a:r>
              <a:rPr lang="ru-RU" b="1" dirty="0"/>
              <a:t>м</a:t>
            </a:r>
            <a:r>
              <a:rPr lang="en-US" b="1" dirty="0"/>
              <a:t>o</a:t>
            </a:r>
            <a:r>
              <a:rPr lang="ru-RU" b="1" dirty="0"/>
              <a:t>ксифен және рак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881" y="1554665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</a:t>
            </a:r>
            <a:r>
              <a:rPr lang="ru-RU" dirty="0"/>
              <a:t>Емдеу мен қатерлі ісіктің арасындағы байланысты анықтауға арналған тест?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1071699" y="2477545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Жауап</a:t>
            </a:r>
            <a:r>
              <a:rPr lang="en-US" sz="2800" dirty="0"/>
              <a:t>: </a:t>
            </a:r>
            <a:r>
              <a:rPr lang="ru-RU" sz="2800" dirty="0"/>
              <a:t>Хи</a:t>
            </a:r>
            <a:r>
              <a:rPr lang="en-US" sz="2800" dirty="0"/>
              <a:t>-</a:t>
            </a:r>
            <a:r>
              <a:rPr lang="ru-RU" sz="2800" dirty="0"/>
              <a:t>квадрат</a:t>
            </a:r>
            <a:r>
              <a:rPr lang="en-US" sz="2800" dirty="0"/>
              <a:t>/Relative Risk (RR)</a:t>
            </a:r>
          </a:p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F88119F-8FB2-3A4C-8D08-667C3E0CDEE2}"/>
              </a:ext>
            </a:extLst>
          </p:cNvPr>
          <p:cNvSpPr/>
          <p:nvPr/>
        </p:nvSpPr>
        <p:spPr>
          <a:xfrm>
            <a:off x="1071699" y="3287398"/>
            <a:ext cx="81534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ea typeface="Times New Roman" panose="02020603050405020304" pitchFamily="18" charset="0"/>
              </a:rPr>
              <a:t>Неге</a:t>
            </a:r>
            <a:r>
              <a:rPr lang="en-US" sz="2800" dirty="0">
                <a:ea typeface="Times New Roman" panose="02020603050405020304" pitchFamily="18" charset="0"/>
              </a:rPr>
              <a:t>? </a:t>
            </a:r>
            <a:r>
              <a:rPr lang="ru-RU" sz="2800" dirty="0">
                <a:ea typeface="Times New Roman" panose="02020603050405020304" pitchFamily="18" charset="0"/>
              </a:rPr>
              <a:t>Хи</a:t>
            </a:r>
            <a:r>
              <a:rPr lang="en-US" sz="2800" dirty="0">
                <a:ea typeface="Times New Roman" panose="02020603050405020304" pitchFamily="18" charset="0"/>
              </a:rPr>
              <a:t>-</a:t>
            </a:r>
            <a:r>
              <a:rPr lang="ru-RU" sz="2800" dirty="0">
                <a:ea typeface="Times New Roman" panose="02020603050405020304" pitchFamily="18" charset="0"/>
              </a:rPr>
              <a:t>квадрат екі категориялық айнымалылар арасында байланыс бар-жоғын анықтау үшін қолданылады; </a:t>
            </a:r>
            <a:r>
              <a:rPr lang="en-US" sz="2800" dirty="0">
                <a:ea typeface="Times New Roman" panose="02020603050405020304" pitchFamily="18" charset="0"/>
              </a:rPr>
              <a:t>RR </a:t>
            </a:r>
            <a:r>
              <a:rPr lang="ru-RU" sz="2800" dirty="0">
                <a:ea typeface="Times New Roman" panose="02020603050405020304" pitchFamily="18" charset="0"/>
              </a:rPr>
              <a:t>қауымдастықтың күші мен бағытын көрсетеді.</a:t>
            </a:r>
            <a:endParaRPr lang="en-US" sz="28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endParaRPr lang="en-US" sz="3200" dirty="0">
              <a:ea typeface="Times New Roman" panose="02020603050405020304" pitchFamily="18" charset="0"/>
            </a:endParaRPr>
          </a:p>
          <a:p>
            <a:r>
              <a:rPr lang="en-US" sz="3200" dirty="0"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193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6" y="56518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 Мәселені қарап шығу 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Ta</a:t>
            </a:r>
            <a:r>
              <a:rPr lang="ru-RU" b="1" dirty="0"/>
              <a:t>м</a:t>
            </a:r>
            <a:r>
              <a:rPr lang="en-US" b="1" dirty="0"/>
              <a:t>o</a:t>
            </a:r>
            <a:r>
              <a:rPr lang="ru-RU" b="1" dirty="0"/>
              <a:t>ксифен және рак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572" y="1476023"/>
            <a:ext cx="8229600" cy="121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C. </a:t>
            </a:r>
            <a:r>
              <a:rPr lang="ru-RU" dirty="0"/>
              <a:t>Ассоциацияның эпидемиологиялық шарасын есептеңіз және түсіндіріңіз.</a:t>
            </a:r>
            <a:endParaRPr lang="en-US" dirty="0"/>
          </a:p>
          <a:p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471B3F40-7FA0-904A-ACC9-BD93C81B654C}"/>
              </a:ext>
            </a:extLst>
          </p:cNvPr>
          <p:cNvSpPr txBox="1">
            <a:spLocks/>
          </p:cNvSpPr>
          <p:nvPr/>
        </p:nvSpPr>
        <p:spPr bwMode="auto">
          <a:xfrm>
            <a:off x="882708" y="2590800"/>
            <a:ext cx="8229600" cy="76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Жауап</a:t>
            </a:r>
            <a:r>
              <a:rPr lang="en-US" dirty="0"/>
              <a:t>: RR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46CBB-DFE9-CE4F-890B-70C375E1C4A8}"/>
              </a:ext>
            </a:extLst>
          </p:cNvPr>
          <p:cNvSpPr/>
          <p:nvPr/>
        </p:nvSpPr>
        <p:spPr>
          <a:xfrm>
            <a:off x="2438400" y="3320934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Georgia" panose="02040502050405020303" pitchFamily="18" charset="0"/>
              </a:rPr>
              <a:t>RR</a:t>
            </a:r>
            <a:endParaRPr lang="en-US" sz="2800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1F1E2B-FB8F-8D43-822E-AE5A8B1BB318}"/>
                  </a:ext>
                </a:extLst>
              </p:cNvPr>
              <p:cNvSpPr/>
              <p:nvPr/>
            </p:nvSpPr>
            <p:spPr>
              <a:xfrm>
                <a:off x="5051772" y="2971800"/>
                <a:ext cx="1644068" cy="1226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𝟖𝟗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𝟔𝟖𝟏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𝟏𝟕𝟓</m:t>
                            </m:r>
                          </m:num>
                          <m:den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𝟔𝟕</m:t>
                            </m:r>
                            <m:r>
                              <a:rPr lang="en-US" altLang="en-US" sz="3200" b="1" i="1">
                                <a:latin typeface="Cambria Math" panose="02040503050406030204" pitchFamily="18" charset="0"/>
                              </a:rPr>
                              <m:t>𝟎𝟕</m:t>
                            </m:r>
                          </m:den>
                        </m:f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71F1E2B-FB8F-8D43-822E-AE5A8B1BB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772" y="2971800"/>
                <a:ext cx="1644068" cy="1226618"/>
              </a:xfrm>
              <a:prstGeom prst="rect">
                <a:avLst/>
              </a:prstGeom>
              <a:blipFill>
                <a:blip r:embed="rId2"/>
                <a:stretch>
                  <a:fillRect l="-9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85CB4-9312-6044-A475-48D2B4DC6806}"/>
                  </a:ext>
                </a:extLst>
              </p:cNvPr>
              <p:cNvSpPr/>
              <p:nvPr/>
            </p:nvSpPr>
            <p:spPr>
              <a:xfrm>
                <a:off x="6543440" y="3200805"/>
                <a:ext cx="1593706" cy="8177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𝟑𝟑𝟐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𝟔𝟎𝟗</m:t>
                        </m:r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%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9785CB4-9312-6044-A475-48D2B4DC68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440" y="3200805"/>
                <a:ext cx="1593706" cy="817724"/>
              </a:xfrm>
              <a:prstGeom prst="rect">
                <a:avLst/>
              </a:prstGeom>
              <a:blipFill>
                <a:blip r:embed="rId3"/>
                <a:stretch>
                  <a:fillRect l="-9542"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C57D313-4CBC-6C42-BB30-91979C991AF4}"/>
              </a:ext>
            </a:extLst>
          </p:cNvPr>
          <p:cNvSpPr/>
          <p:nvPr/>
        </p:nvSpPr>
        <p:spPr>
          <a:xfrm>
            <a:off x="8022202" y="3320935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= 0.5106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A245DA-7EEC-6448-BAF0-0F0F4B487773}"/>
                  </a:ext>
                </a:extLst>
              </p:cNvPr>
              <p:cNvSpPr/>
              <p:nvPr/>
            </p:nvSpPr>
            <p:spPr>
              <a:xfrm>
                <a:off x="3132542" y="3200805"/>
                <a:ext cx="1766830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sz="3200" b="1" dirty="0">
                    <a:latin typeface="Georgia" panose="02040502050405020303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𝒆𝒙𝒑𝒐𝒔𝒆𝒅</m:t>
                        </m:r>
                      </m:num>
                      <m:den>
                        <m:r>
                          <a:rPr lang="en-US" altLang="en-US" sz="32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en-US" sz="3200" b="1" i="1" baseline="-25000">
                            <a:latin typeface="Cambria Math" panose="02040503050406030204" pitchFamily="18" charset="0"/>
                          </a:rPr>
                          <m:t>𝒖𝒏𝒆𝒙𝒑𝒐𝒔𝒆𝒅</m:t>
                        </m:r>
                      </m:den>
                    </m:f>
                  </m:oMath>
                </a14:m>
                <a:endParaRPr lang="en-US" sz="3200" dirty="0">
                  <a:latin typeface="Georgia" panose="02040502050405020303" pitchFamily="18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CA245DA-7EEC-6448-BAF0-0F0F4B487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42" y="3200805"/>
                <a:ext cx="1766830" cy="840936"/>
              </a:xfrm>
              <a:prstGeom prst="rect">
                <a:avLst/>
              </a:prstGeom>
              <a:blipFill>
                <a:blip r:embed="rId4"/>
                <a:stretch>
                  <a:fillRect l="-8966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9">
            <a:extLst>
              <a:ext uri="{FF2B5EF4-FFF2-40B4-BE49-F238E27FC236}">
                <a16:creationId xmlns:a16="http://schemas.microsoft.com/office/drawing/2014/main" id="{882CAED1-9D55-184F-9AB9-675AB5B14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72" y="4318547"/>
            <a:ext cx="8153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en-US" sz="2400" b="1" u="sng" dirty="0">
                <a:latin typeface="Georgia" panose="02040502050405020303" pitchFamily="18" charset="0"/>
                <a:cs typeface="Times New Roman" panose="02020603050405020304" pitchFamily="18" charset="0"/>
              </a:rPr>
              <a:t>Түсініктеме: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Тамоксифен қабылдаған сүт безі қатерлі ісікпен ауыратын әйелдерде даму қаупі 49% -ға төмендеді  плацебодағы әйелдермен салыстырғанда (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RR = 0.5106; 95% CI =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(0.3965, 0.6575). 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Маңызды қорғаныс әсері бар, өйткені </a:t>
            </a:r>
            <a:r>
              <a:rPr lang="en-US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CI</a:t>
            </a:r>
            <a:r>
              <a:rPr lang="ru-RU" alt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санастырылды.</a:t>
            </a:r>
            <a:endParaRPr lang="en-US" alt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19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9" grpId="0"/>
      <p:bldP spid="7" grpId="0"/>
      <p:bldP spid="8" grpId="0"/>
      <p:bldP spid="9" grpId="0"/>
      <p:bldP spid="9" grpId="1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3 Мәселені қарап шығу </a:t>
            </a:r>
            <a:r>
              <a:rPr lang="en-US" b="1" i="1" dirty="0"/>
              <a:t>: </a:t>
            </a:r>
            <a:br>
              <a:rPr lang="en-US" b="1" i="1" dirty="0"/>
            </a:br>
            <a:r>
              <a:rPr lang="ru-RU" b="1" i="1" dirty="0"/>
              <a:t>Компьютердің шығу үлгісі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BC192-410A-4241-BD1A-E3B92E9D6ACF}"/>
              </a:ext>
            </a:extLst>
          </p:cNvPr>
          <p:cNvSpPr/>
          <p:nvPr/>
        </p:nvSpPr>
        <p:spPr>
          <a:xfrm>
            <a:off x="1981200" y="1600201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eorgia" panose="02040502050405020303" pitchFamily="18" charset="0"/>
              </a:rPr>
              <a:t>Компьютердің шығуына негізделген мысал мен қорытындыны сипаттау керек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2F26FE-AC26-A240-B8F2-8CA8EA09ECC4}"/>
              </a:ext>
            </a:extLst>
          </p:cNvPr>
          <p:cNvSpPr/>
          <p:nvPr/>
        </p:nvSpPr>
        <p:spPr>
          <a:xfrm>
            <a:off x="1943100" y="2725479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</a:rPr>
              <a:t>Өткен аптадағы емделуге арналған сусындардың орташа санындағы айырмашылықтың бар-жоғын анықтау үшін тәуелсіз тест-т-бақылау жүргізілді және бақылауға қатысты.</a:t>
            </a:r>
            <a:r>
              <a:rPr lang="en-US" sz="2400" dirty="0">
                <a:latin typeface="Georgia" panose="02040502050405020303" pitchFamily="18" charset="0"/>
              </a:rPr>
              <a:t> 95% CI-</a:t>
            </a:r>
            <a:r>
              <a:rPr lang="ru-RU" sz="2400" dirty="0">
                <a:latin typeface="Georgia" panose="02040502050405020303" pitchFamily="18" charset="0"/>
              </a:rPr>
              <a:t>ден біз бақылау тобына (</a:t>
            </a:r>
            <a:r>
              <a:rPr lang="en-US" sz="2400" dirty="0">
                <a:latin typeface="Georgia" panose="02040502050405020303" pitchFamily="18" charset="0"/>
              </a:rPr>
              <a:t>n = 238, M = 16.86, SD = 13.49) </a:t>
            </a:r>
            <a:r>
              <a:rPr lang="ru-RU" sz="2400" dirty="0">
                <a:latin typeface="Georgia" panose="02040502050405020303" pitchFamily="18" charset="0"/>
              </a:rPr>
              <a:t>қарағанда 0,92 ден 5,56-ға дейін аз сусын ішетін кез келген жерде тұтынылатын емдеу тобын (</a:t>
            </a:r>
            <a:r>
              <a:rPr lang="en-US" sz="2400" dirty="0">
                <a:latin typeface="Georgia" panose="02040502050405020303" pitchFamily="18" charset="0"/>
              </a:rPr>
              <a:t>n = 244, M = 13.62, SD = 12.39) </a:t>
            </a:r>
            <a:r>
              <a:rPr lang="ru-RU" sz="2400" dirty="0">
                <a:latin typeface="Georgia" panose="02040502050405020303" pitchFamily="18" charset="0"/>
              </a:rPr>
              <a:t>қорытындылай аламыз. Нәтижелер статистикалық тұрғыдан маңызды, өйткені нөл нөл </a:t>
            </a:r>
            <a:r>
              <a:rPr lang="en-US" sz="2400" dirty="0">
                <a:latin typeface="Georgia" panose="02040502050405020303" pitchFamily="18" charset="0"/>
              </a:rPr>
              <a:t>CI-</a:t>
            </a:r>
            <a:r>
              <a:rPr lang="ru-RU" sz="2400" dirty="0">
                <a:latin typeface="Georgia" panose="02040502050405020303" pitchFamily="18" charset="0"/>
              </a:rPr>
              <a:t>ден алынып тасталады.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29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4 Мәселені қарап шығу </a:t>
            </a:r>
            <a:r>
              <a:rPr lang="en-US" b="1" i="1" dirty="0"/>
              <a:t>: </a:t>
            </a:r>
            <a:br>
              <a:rPr lang="en-US" b="1" i="1" dirty="0"/>
            </a:br>
            <a:r>
              <a:rPr lang="ru-RU" sz="4000" b="1" i="1" dirty="0"/>
              <a:t>Жасушаішілік кальций және қан қысымы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1F28BC-EABF-D74A-AFDF-73DF25951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0931" y="2891361"/>
            <a:ext cx="8229600" cy="212831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Тәуелсіз т-тест үлгілері; екі тәуелсіз топ арасындағы тұрақты қан айнымалы мәнін (кальций концентрациясы) салыстыру (жоғары қан қысымына қарсы).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949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4 Мәселені қарап шығу </a:t>
            </a:r>
            <a:r>
              <a:rPr lang="en-US" sz="3200" b="1" i="1" dirty="0"/>
              <a:t>: </a:t>
            </a:r>
            <a:r>
              <a:rPr lang="en-US" sz="3200" b="1" i="1" dirty="0" err="1"/>
              <a:t>OpenEpi</a:t>
            </a:r>
            <a:r>
              <a:rPr lang="en-US" sz="3200" b="1" i="1" dirty="0"/>
              <a:t> </a:t>
            </a:r>
            <a:r>
              <a:rPr lang="ru-RU" sz="3200" b="1" i="1" dirty="0"/>
              <a:t>нәтижелері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383993-5E2E-3B43-93AE-037296378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419" y="990601"/>
            <a:ext cx="7531165" cy="4311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8DBC65-D34D-3348-881B-27D5E3FFE7A5}"/>
              </a:ext>
            </a:extLst>
          </p:cNvPr>
          <p:cNvSpPr txBox="1"/>
          <p:nvPr/>
        </p:nvSpPr>
        <p:spPr>
          <a:xfrm>
            <a:off x="2155810" y="5252729"/>
            <a:ext cx="7880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Georgia" panose="02040502050405020303" pitchFamily="18" charset="0"/>
              </a:rPr>
              <a:t>Қан қысымы жоғары (</a:t>
            </a:r>
            <a:r>
              <a:rPr lang="en-US" dirty="0">
                <a:latin typeface="Georgia" panose="02040502050405020303" pitchFamily="18" charset="0"/>
              </a:rPr>
              <a:t>M = 168,2 </a:t>
            </a:r>
            <a:r>
              <a:rPr lang="en-US" dirty="0" err="1">
                <a:latin typeface="Georgia" panose="02040502050405020303" pitchFamily="18" charset="0"/>
              </a:rPr>
              <a:t>nM</a:t>
            </a:r>
            <a:r>
              <a:rPr lang="en-US" dirty="0">
                <a:latin typeface="Georgia" panose="02040502050405020303" pitchFamily="18" charset="0"/>
              </a:rPr>
              <a:t>, SD = 31,7) </a:t>
            </a:r>
            <a:r>
              <a:rPr lang="ru-RU" dirty="0">
                <a:latin typeface="Georgia" panose="02040502050405020303" pitchFamily="18" charset="0"/>
              </a:rPr>
              <a:t>және қалыпты (</a:t>
            </a:r>
            <a:r>
              <a:rPr lang="en-US" dirty="0">
                <a:latin typeface="Georgia" panose="02040502050405020303" pitchFamily="18" charset="0"/>
              </a:rPr>
              <a:t>M = 107.9 </a:t>
            </a:r>
            <a:r>
              <a:rPr lang="en-US" dirty="0" err="1">
                <a:latin typeface="Georgia" panose="02040502050405020303" pitchFamily="18" charset="0"/>
              </a:rPr>
              <a:t>nM</a:t>
            </a:r>
            <a:r>
              <a:rPr lang="en-US" dirty="0">
                <a:latin typeface="Georgia" panose="02040502050405020303" pitchFamily="18" charset="0"/>
              </a:rPr>
              <a:t>, SD = 16.1) </a:t>
            </a:r>
            <a:r>
              <a:rPr lang="ru-RU" dirty="0">
                <a:latin typeface="Georgia" panose="02040502050405020303" pitchFamily="18" charset="0"/>
              </a:rPr>
              <a:t>бар қатысушылар арасында тромбоциттер концентрациясында статистикалық маңызды айырмашылық бар</a:t>
            </a:r>
            <a:r>
              <a:rPr lang="en-US" dirty="0">
                <a:latin typeface="Georgia" panose="02040502050405020303" pitchFamily="18" charset="0"/>
              </a:rPr>
              <a:t>; </a:t>
            </a:r>
            <a:r>
              <a:rPr lang="en-US" b="1" dirty="0" err="1">
                <a:latin typeface="Georgia" panose="02040502050405020303" pitchFamily="18" charset="0"/>
              </a:rPr>
              <a:t>t</a:t>
            </a:r>
            <a:r>
              <a:rPr lang="en-US" b="1" baseline="-25000" dirty="0" err="1">
                <a:latin typeface="Georgia" panose="02040502050405020303" pitchFamily="18" charset="0"/>
              </a:rPr>
              <a:t>unequal</a:t>
            </a:r>
            <a:r>
              <a:rPr lang="en-US" b="1" baseline="-25000" dirty="0">
                <a:latin typeface="Georgia" panose="02040502050405020303" pitchFamily="18" charset="0"/>
              </a:rPr>
              <a:t> variances</a:t>
            </a:r>
            <a:r>
              <a:rPr lang="en-US" b="1" dirty="0">
                <a:latin typeface="Georgia" panose="02040502050405020303" pitchFamily="18" charset="0"/>
              </a:rPr>
              <a:t> (67) = -11.168, p &lt;0.001).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4DC3E18-8BEE-024A-9D70-40426E5B2E8C}"/>
              </a:ext>
            </a:extLst>
          </p:cNvPr>
          <p:cNvSpPr/>
          <p:nvPr/>
        </p:nvSpPr>
        <p:spPr>
          <a:xfrm>
            <a:off x="7924800" y="4648201"/>
            <a:ext cx="1524000" cy="6540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F5A72-6922-4C49-850A-56FC127067DB}"/>
              </a:ext>
            </a:extLst>
          </p:cNvPr>
          <p:cNvSpPr txBox="1"/>
          <p:nvPr/>
        </p:nvSpPr>
        <p:spPr>
          <a:xfrm>
            <a:off x="6756544" y="1511894"/>
            <a:ext cx="396860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Georgia" panose="02040502050405020303" pitchFamily="18" charset="0"/>
              </a:rPr>
              <a:t>Бұл кішігірім </a:t>
            </a:r>
            <a:r>
              <a:rPr lang="en-US" sz="1600" dirty="0">
                <a:latin typeface="Georgia" panose="02040502050405020303" pitchFamily="18" charset="0"/>
              </a:rPr>
              <a:t>p </a:t>
            </a:r>
            <a:r>
              <a:rPr lang="ru-RU" sz="1600" dirty="0">
                <a:latin typeface="Georgia" panose="02040502050405020303" pitchFamily="18" charset="0"/>
              </a:rPr>
              <a:t>мәні тең дисперсияларды білдірмейді!</a:t>
            </a:r>
            <a:endParaRPr lang="en-US" sz="1600" dirty="0">
              <a:latin typeface="Georgia" panose="02040502050405020303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8DAA87-7251-974D-8D78-39F37CFABC68}"/>
              </a:ext>
            </a:extLst>
          </p:cNvPr>
          <p:cNvCxnSpPr>
            <a:cxnSpLocks/>
          </p:cNvCxnSpPr>
          <p:nvPr/>
        </p:nvCxnSpPr>
        <p:spPr>
          <a:xfrm>
            <a:off x="8207392" y="2192724"/>
            <a:ext cx="174608" cy="24554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08F669FF-EEEE-DE4E-88FB-27EE3F9CCB69}"/>
              </a:ext>
            </a:extLst>
          </p:cNvPr>
          <p:cNvSpPr/>
          <p:nvPr/>
        </p:nvSpPr>
        <p:spPr>
          <a:xfrm>
            <a:off x="2209800" y="4114800"/>
            <a:ext cx="464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A54284-69DC-814B-A2A9-4ECC84DAEABB}"/>
              </a:ext>
            </a:extLst>
          </p:cNvPr>
          <p:cNvSpPr txBox="1"/>
          <p:nvPr/>
        </p:nvSpPr>
        <p:spPr>
          <a:xfrm>
            <a:off x="1887258" y="1264503"/>
            <a:ext cx="354819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Georgia" panose="02040502050405020303" pitchFamily="18" charset="0"/>
              </a:rPr>
              <a:t>Нәтижелерді «тең емес дисперсия» қатарынан ұсыну керек</a:t>
            </a:r>
            <a:endParaRPr lang="en-US" sz="1600" dirty="0">
              <a:latin typeface="Georgia" panose="02040502050405020303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3A3AED-2BB7-8746-8D28-D8B75EB0493D}"/>
              </a:ext>
            </a:extLst>
          </p:cNvPr>
          <p:cNvCxnSpPr>
            <a:cxnSpLocks/>
          </p:cNvCxnSpPr>
          <p:nvPr/>
        </p:nvCxnSpPr>
        <p:spPr>
          <a:xfrm>
            <a:off x="3962400" y="1918686"/>
            <a:ext cx="76200" cy="21961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8857AD1-DD5E-4528-A3F4-2450A5D69A6E}"/>
              </a:ext>
            </a:extLst>
          </p:cNvPr>
          <p:cNvSpPr/>
          <p:nvPr/>
        </p:nvSpPr>
        <p:spPr>
          <a:xfrm>
            <a:off x="4238625" y="990601"/>
            <a:ext cx="3819525" cy="2476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Екі үлгі тәуелсіз </a:t>
            </a:r>
            <a:r>
              <a:rPr lang="en-US" b="1" dirty="0">
                <a:solidFill>
                  <a:schemeClr val="tx1"/>
                </a:solidFill>
              </a:rPr>
              <a:t>t </a:t>
            </a:r>
            <a:r>
              <a:rPr lang="ru-RU" b="1" dirty="0">
                <a:solidFill>
                  <a:schemeClr val="tx1"/>
                </a:solidFill>
              </a:rPr>
              <a:t>тесті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5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D3308-ECDD-41E4-A1C5-EEA97107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Ауру дертін өлшеу кезінде катеригориялыҚ МӘЛІМДІ ПАЙДАЛАНУ</a:t>
            </a:r>
            <a:endParaRPr lang="en-US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A97FDD-8674-4AB3-859E-38F5AEDD53BF}"/>
              </a:ext>
            </a:extLst>
          </p:cNvPr>
          <p:cNvSpPr/>
          <p:nvPr/>
        </p:nvSpPr>
        <p:spPr>
          <a:xfrm>
            <a:off x="962024" y="1600200"/>
            <a:ext cx="91725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пропорциялар (немесе пайыздар), нақты ауырлық көрсеткіші, бүкіл популяциядағы бөліктің үлесі, популяцияны оның компоненттеріне бөлу көрсеткіші, яғни. құрылымының көрсеткіші.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Жиілік, таралу көрсеткіштері осы құбылысты тікелей өндіретін ортада зерттелетін құбылыстың жиілігін көрсетеді.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Қарым-қатынас көрсеткіші өзара байланысты емес кез-келген екі статистикалық агрегат арасындағы қатынасты сипаттайды.</a:t>
            </a:r>
            <a:endParaRPr lang="en-US" sz="24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DAFEFD-6D94-450C-83FC-F320B763F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717673"/>
              </p:ext>
            </p:extLst>
          </p:nvPr>
        </p:nvGraphicFramePr>
        <p:xfrm>
          <a:off x="1419224" y="4540885"/>
          <a:ext cx="9569450" cy="154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363">
                  <a:extLst>
                    <a:ext uri="{9D8B030D-6E8A-4147-A177-3AD203B41FA5}">
                      <a16:colId xmlns:a16="http://schemas.microsoft.com/office/drawing/2014/main" val="3446259093"/>
                    </a:ext>
                  </a:extLst>
                </a:gridCol>
                <a:gridCol w="2728912">
                  <a:extLst>
                    <a:ext uri="{9D8B030D-6E8A-4147-A177-3AD203B41FA5}">
                      <a16:colId xmlns:a16="http://schemas.microsoft.com/office/drawing/2014/main" val="3485817152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1874716440"/>
                    </a:ext>
                  </a:extLst>
                </a:gridCol>
                <a:gridCol w="2505075">
                  <a:extLst>
                    <a:ext uri="{9D8B030D-6E8A-4147-A177-3AD203B41FA5}">
                      <a16:colId xmlns:a16="http://schemas.microsoft.com/office/drawing/2014/main" val="389724974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Жаңа туылған нәрестелер саны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Число новорожденных с кишечными коликами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Пропорция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Процент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728528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68 </a:t>
                      </a:r>
                      <a:r>
                        <a:rPr lang="en-US" dirty="0"/>
                        <a:t>/360=0,188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(68/360)x100=18,8%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27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02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3BA5-BC5B-42DA-8751-1BDB638D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Сандық мәліметтерді қолдану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C5212A-6CEB-4FD1-ADAA-DE23401E7F1B}"/>
              </a:ext>
            </a:extLst>
          </p:cNvPr>
          <p:cNvSpPr/>
          <p:nvPr/>
        </p:nvSpPr>
        <p:spPr>
          <a:xfrm>
            <a:off x="1038224" y="1507689"/>
            <a:ext cx="8601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Вариация қатарында есептелетін, әр нұсқа тек бір рет болатын (немесе барлық варианттар бірдей жиілікте болатын) </a:t>
            </a:r>
            <a:r>
              <a:rPr lang="en-US" sz="2000" dirty="0"/>
              <a:t>MEAN, </a:t>
            </a:r>
            <a:r>
              <a:rPr lang="ru-RU" sz="2000" dirty="0"/>
              <a:t>арифметикалық орташа деп аталады.</a:t>
            </a:r>
          </a:p>
          <a:p>
            <a:r>
              <a:rPr lang="ru-RU" sz="2000" dirty="0"/>
              <a:t>      - Мәселен, есірткі қолданған аналардан 60 бала дүниеге келді</a:t>
            </a:r>
          </a:p>
          <a:p>
            <a:r>
              <a:rPr lang="ru-RU" sz="2000" dirty="0"/>
              <a:t>        </a:t>
            </a:r>
            <a:r>
              <a:rPr lang="en-US" sz="2000" dirty="0"/>
              <a:t>CD4 </a:t>
            </a:r>
            <a:r>
              <a:rPr lang="ru-RU" sz="2000" dirty="0"/>
              <a:t>жасушалары деңгейінде зерттелген заттар. Олардың орташа мәнін  </a:t>
            </a:r>
          </a:p>
          <a:p>
            <a:r>
              <a:rPr lang="ru-RU" sz="2000" dirty="0"/>
              <a:t>        анықтау арифметикалық амалдарды орындау үшін мәндерді қосу керек: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AD794-55BD-4ABF-8ED1-6E8C30862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3754458"/>
            <a:ext cx="4667250" cy="92653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0E7ADB-2494-4A4D-BD37-638F67354479}"/>
              </a:ext>
            </a:extLst>
          </p:cNvPr>
          <p:cNvSpPr/>
          <p:nvPr/>
        </p:nvSpPr>
        <p:spPr>
          <a:xfrm>
            <a:off x="952499" y="4866246"/>
            <a:ext cx="90582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Бірқатар сандардың медианасы - санды көбейту арқылы тапсырыс берілген сандар қатарының ортасындағы сан. Сандар сериясының сәні - бұл осы сериядағы басқаларға қарағанда жиі кездесетін сан.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Сенім аралығы (</a:t>
            </a:r>
            <a:r>
              <a:rPr lang="en-US" sz="2000" dirty="0"/>
              <a:t>CI) - </a:t>
            </a:r>
            <a:r>
              <a:rPr lang="ru-RU" sz="2000" dirty="0"/>
              <a:t>зерттеу үлгісі қалыптасқан популяциядағы көрсеткіштің шын мәні болатын шектер.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45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8482-D981-4A6A-B66D-A1E0D0843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8400"/>
          </a:xfrm>
        </p:spPr>
        <p:txBody>
          <a:bodyPr>
            <a:normAutofit/>
          </a:bodyPr>
          <a:lstStyle/>
          <a:p>
            <a:r>
              <a:rPr lang="ru-RU" sz="4000" dirty="0"/>
              <a:t>Аурудың пайда болуының өлшемі</a:t>
            </a:r>
            <a:endParaRPr lang="en-US" sz="4000" dirty="0"/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0105A50D-64C1-4889-9BCE-F9BF52E6F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659813"/>
              </p:ext>
            </p:extLst>
          </p:nvPr>
        </p:nvGraphicFramePr>
        <p:xfrm>
          <a:off x="1162050" y="1857378"/>
          <a:ext cx="9744074" cy="4774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315">
                  <a:extLst>
                    <a:ext uri="{9D8B030D-6E8A-4147-A177-3AD203B41FA5}">
                      <a16:colId xmlns:a16="http://schemas.microsoft.com/office/drawing/2014/main" val="3258079632"/>
                    </a:ext>
                  </a:extLst>
                </a:gridCol>
                <a:gridCol w="3397733">
                  <a:extLst>
                    <a:ext uri="{9D8B030D-6E8A-4147-A177-3AD203B41FA5}">
                      <a16:colId xmlns:a16="http://schemas.microsoft.com/office/drawing/2014/main" val="3345905827"/>
                    </a:ext>
                  </a:extLst>
                </a:gridCol>
                <a:gridCol w="3451026">
                  <a:extLst>
                    <a:ext uri="{9D8B030D-6E8A-4147-A177-3AD203B41FA5}">
                      <a16:colId xmlns:a16="http://schemas.microsoft.com/office/drawing/2014/main" val="2949783296"/>
                    </a:ext>
                  </a:extLst>
                </a:gridCol>
              </a:tblGrid>
              <a:tr h="140963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Қарым-қатынас көрсеткіші</a:t>
                      </a: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Басқа ауруға қатысты бір аурудың пайда болу мөлшерін </a:t>
                      </a:r>
                      <a:r>
                        <a:rPr kumimoji="0" lang="en-US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 / Y </a:t>
                      </a: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ретінде анықтайды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А қауымындағы туберкулез ауруының В-ға қатынасы 1:10 құрайды.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691747"/>
                  </a:ext>
                </a:extLst>
              </a:tr>
              <a:tr h="9938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Пропорция, бөлін</a:t>
                      </a:r>
                      <a:r>
                        <a:rPr kumimoji="0" lang="en-US" altLang="ru-RU" sz="24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бұл белгінің белгілі бір нұсқасының бөлшегі, ол зерттелген барлық жағдайларда кездеседі. Ол әдетте пайыз түрінде көрсетіледі.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туберкулез ауруының А өлімінің арасындағы үлесі. 10% құрайды.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398499"/>
                  </a:ext>
                </a:extLst>
              </a:tr>
              <a:tr h="1444607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altLang="ru-RU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D7D3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Көрсеткіштер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жұқпалы аурудың эпидемиялық процесінің әртүрлі аспектілерін сипаттайтын көрсеткіштер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alt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мысалы, 2000 жылы қызылша ауруының жаңа аурулары / жалпы халық саны 2000 х 100,000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07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891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8C8C8-F961-4A64-BE79-03835279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Көрсеткіштердің түрлері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06A52C-0AB3-47A1-8E7D-EADC988A9D05}"/>
              </a:ext>
            </a:extLst>
          </p:cNvPr>
          <p:cNvSpPr/>
          <p:nvPr/>
        </p:nvSpPr>
        <p:spPr>
          <a:xfrm>
            <a:off x="1066799" y="1971675"/>
            <a:ext cx="8582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  <a:r>
              <a:rPr lang="ru-RU" sz="2400" dirty="0"/>
              <a:t>. Жалпы индикаторлар осы аймақтың барлық тұрғындарына қолданылады</a:t>
            </a:r>
          </a:p>
          <a:p>
            <a:r>
              <a:rPr lang="ru-RU" sz="2400" dirty="0"/>
              <a:t>2. Нақты индикаторлар: халықтың белгілі бір топшаларына (жасына, жынысына және т.б.) немесе нақты ауруларға қолданылады</a:t>
            </a:r>
          </a:p>
          <a:p>
            <a:r>
              <a:rPr lang="ru-RU" sz="2400" dirty="0"/>
              <a:t>3. Стандартталған индикаторлар: құрылымы бойынша ерекшеленетін популяциядағы көрсеткіштерді салыстыру үшін қолданылады (мысалы, жас құрылымы).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437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87031-817E-419B-9643-531EFC499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Көрсеткіштердің түрлері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4BB68-223E-4619-AE85-4FE240EC8B3B}"/>
              </a:ext>
            </a:extLst>
          </p:cNvPr>
          <p:cNvSpPr/>
          <p:nvPr/>
        </p:nvSpPr>
        <p:spPr>
          <a:xfrm>
            <a:off x="1019174" y="1771651"/>
            <a:ext cx="823912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АУРУШІЛІК КӨРСЕТКІШТЕР : </a:t>
            </a:r>
          </a:p>
          <a:p>
            <a:r>
              <a:rPr lang="ru-RU" sz="2400" dirty="0"/>
              <a:t>Өлім</a:t>
            </a:r>
          </a:p>
          <a:p>
            <a:r>
              <a:rPr lang="ru-RU" sz="2400" dirty="0"/>
              <a:t>Ауру деңгейі (жинақталған ауру, ауру тығыздығы)</a:t>
            </a:r>
          </a:p>
          <a:p>
            <a:r>
              <a:rPr lang="ru-RU" sz="2400" dirty="0"/>
              <a:t>Таралуы (таралу кезеңі, нүктенің таралуы)</a:t>
            </a:r>
          </a:p>
          <a:p>
            <a:endParaRPr lang="ru-RU" sz="2400" dirty="0"/>
          </a:p>
          <a:p>
            <a:r>
              <a:rPr lang="ru-RU" sz="2400" dirty="0"/>
              <a:t>ӨЛІМШІЛІК КӨРСЕТКІШТЕР:</a:t>
            </a:r>
          </a:p>
          <a:p>
            <a:r>
              <a:rPr lang="ru-RU" sz="2400" dirty="0"/>
              <a:t>Жалпы өлім</a:t>
            </a:r>
          </a:p>
          <a:p>
            <a:r>
              <a:rPr lang="ru-RU" sz="2400" dirty="0"/>
              <a:t>Жас өлімі</a:t>
            </a:r>
          </a:p>
          <a:p>
            <a:r>
              <a:rPr lang="ru-RU" sz="2400" dirty="0"/>
              <a:t>жыныстық өлім деңгейі</a:t>
            </a:r>
          </a:p>
          <a:p>
            <a:r>
              <a:rPr lang="ru-RU" sz="2400" dirty="0"/>
              <a:t>Өлімнің нақты себептері</a:t>
            </a:r>
          </a:p>
          <a:p>
            <a:r>
              <a:rPr lang="ru-RU" sz="2400" dirty="0"/>
              <a:t>Пропорционалды өлім</a:t>
            </a:r>
          </a:p>
          <a:p>
            <a:r>
              <a:rPr lang="ru-RU" sz="2400" dirty="0"/>
              <a:t>Өлім деңгейі</a:t>
            </a:r>
          </a:p>
          <a:p>
            <a:r>
              <a:rPr lang="ru-RU" sz="2400" dirty="0"/>
              <a:t>Ұрықтан өлім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47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A6EA-4E5D-49A8-914E-57EFC8E17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Ассоциацияны өлшеу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7C8C14-ECF4-4F1E-ACFB-414A5D17182A}"/>
              </a:ext>
            </a:extLst>
          </p:cNvPr>
          <p:cNvSpPr/>
          <p:nvPr/>
        </p:nvSpPr>
        <p:spPr>
          <a:xfrm>
            <a:off x="1400174" y="2291061"/>
            <a:ext cx="85629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X</a:t>
            </a:r>
            <a:r>
              <a:rPr lang="ru-RU" sz="2800" dirty="0"/>
              <a:t>И - КВАДРАТ статистика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Кедергілер коэффициенті(</a:t>
            </a:r>
            <a:r>
              <a:rPr lang="en-US" sz="2800" dirty="0"/>
              <a:t>OR</a:t>
            </a:r>
            <a:r>
              <a:rPr lang="ru-RU" sz="2800" dirty="0"/>
              <a:t>) - </a:t>
            </a:r>
            <a:r>
              <a:rPr lang="en-US" sz="2800" dirty="0"/>
              <a:t>ODDS RATIO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Салыстырмалы қатынас (</a:t>
            </a:r>
            <a:r>
              <a:rPr lang="en-US" sz="2800" dirty="0"/>
              <a:t>RR) RELATIVE RATIO</a:t>
            </a:r>
          </a:p>
        </p:txBody>
      </p:sp>
    </p:spTree>
    <p:extLst>
      <p:ext uri="{BB962C8B-B14F-4D97-AF65-F5344CB8AC3E}">
        <p14:creationId xmlns:p14="http://schemas.microsoft.com/office/powerpoint/2010/main" val="2603581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2298</Words>
  <Application>Microsoft Office PowerPoint</Application>
  <PresentationFormat>Widescreen</PresentationFormat>
  <Paragraphs>357</Paragraphs>
  <Slides>37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Candara</vt:lpstr>
      <vt:lpstr>Georgia</vt:lpstr>
      <vt:lpstr>Times New Roman</vt:lpstr>
      <vt:lpstr>Wingdings</vt:lpstr>
      <vt:lpstr>Office Theme</vt:lpstr>
      <vt:lpstr>Document</vt:lpstr>
      <vt:lpstr>Эпидемиологиядағы статистикалық әдістер</vt:lpstr>
      <vt:lpstr>Жоспар</vt:lpstr>
      <vt:lpstr>Эпидемиологиялық статистика</vt:lpstr>
      <vt:lpstr>Ауру дертін өлшеу кезінде катеригориялыҚ МӘЛІМДІ ПАЙДАЛАНУ</vt:lpstr>
      <vt:lpstr>Сандық мәліметтерді қолдану</vt:lpstr>
      <vt:lpstr>Аурудың пайда болуының өлшемі</vt:lpstr>
      <vt:lpstr>Көрсеткіштердің түрлері</vt:lpstr>
      <vt:lpstr>Көрсеткіштердің түрлері</vt:lpstr>
      <vt:lpstr>Ассоциацияны өлшеу</vt:lpstr>
      <vt:lpstr>Кси -квадрат статистика</vt:lpstr>
      <vt:lpstr>Кедергілер коэффициенті, Оdds ratio (OR)</vt:lpstr>
      <vt:lpstr>Салыстырмалы қатынас , Relative risk (RR)</vt:lpstr>
      <vt:lpstr>Аттрибутивтiк тәуекел, Attributable Risk (AR)</vt:lpstr>
      <vt:lpstr>Халықтың атрибуциялану қаупі (PAR)</vt:lpstr>
      <vt:lpstr>Жалпы статистикалық тесттер</vt:lpstr>
      <vt:lpstr>Жалпы статистикалық тесттер</vt:lpstr>
      <vt:lpstr>Жалпы статистикалық тесттер</vt:lpstr>
      <vt:lpstr>Жалпы статистикалық тесттер</vt:lpstr>
      <vt:lpstr>Жалпы статистикалық тесттер</vt:lpstr>
      <vt:lpstr>1 сурақ: Гендер мен кең таралған гипертония арасындағы байланыс </vt:lpstr>
      <vt:lpstr>1 сурақ: Нәтижелер </vt:lpstr>
      <vt:lpstr>2 сурақ: Жалаңаш қолдағы қан қысымы киіммен салыстырғанда  </vt:lpstr>
      <vt:lpstr>2 сурақ: Нәтижелер </vt:lpstr>
      <vt:lpstr>3 сурақ: Жалпы салмақ жоғалту  </vt:lpstr>
      <vt:lpstr>3 сурақ: Нәтижелер </vt:lpstr>
      <vt:lpstr>3 сурак: : Нәтижелер</vt:lpstr>
      <vt:lpstr>4 сурақ : Күнделік орташа қадамдар  </vt:lpstr>
      <vt:lpstr>4 сурақ: Нәтижелер </vt:lpstr>
      <vt:lpstr>5 сурақ :  Гипертриглицеридемиясы бар науқастар  </vt:lpstr>
      <vt:lpstr>5 сурақ: Нәтижелер </vt:lpstr>
      <vt:lpstr>1 Мәселені қарап шығу: Итдегі екі көз глюкозаның концентрациясы</vt:lpstr>
      <vt:lpstr>2 Мәселені қарап шығу :  Taмoксифен және рак  </vt:lpstr>
      <vt:lpstr>2 Мәселені қарап шығу :  Taмoксифен және рак</vt:lpstr>
      <vt:lpstr>2 Мәселені қарап шығу :  Taмoксифен және рак  </vt:lpstr>
      <vt:lpstr>3 Мәселені қарап шығу :  Компьютердің шығу үлгісі  </vt:lpstr>
      <vt:lpstr>4 Мәселені қарап шығу :  Жасушаішілік кальций және қан қысымы  </vt:lpstr>
      <vt:lpstr>4 Мәселені қарап шығу : OpenEpi нәтижелері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Эпидемиологиядағы статистикалық әдістер</dc:title>
  <dc:creator>Farida</dc:creator>
  <cp:lastModifiedBy>Farida</cp:lastModifiedBy>
  <cp:revision>17</cp:revision>
  <dcterms:created xsi:type="dcterms:W3CDTF">2020-04-03T02:13:08Z</dcterms:created>
  <dcterms:modified xsi:type="dcterms:W3CDTF">2020-04-03T05:19:30Z</dcterms:modified>
</cp:coreProperties>
</file>